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57" r:id="rId2"/>
    <p:sldId id="258" r:id="rId3"/>
    <p:sldId id="297" r:id="rId4"/>
    <p:sldId id="298" r:id="rId5"/>
    <p:sldId id="299" r:id="rId6"/>
    <p:sldId id="300" r:id="rId7"/>
    <p:sldId id="305" r:id="rId8"/>
    <p:sldId id="265" r:id="rId9"/>
    <p:sldId id="303" r:id="rId10"/>
    <p:sldId id="304" r:id="rId11"/>
  </p:sldIdLst>
  <p:sldSz cx="12192000" cy="6858000"/>
  <p:notesSz cx="7104063"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184" autoAdjust="0"/>
  </p:normalViewPr>
  <p:slideViewPr>
    <p:cSldViewPr snapToGrid="0">
      <p:cViewPr varScale="1">
        <p:scale>
          <a:sx n="85" d="100"/>
          <a:sy n="85"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C80B0296-E57B-4104-BB6F-6B3213ED38C9}" type="datetimeFigureOut">
              <a:rPr kumimoji="1" lang="ja-JP" altLang="en-US" smtClean="0"/>
              <a:t>2026/4/21</a:t>
            </a:fld>
            <a:endParaRPr kumimoji="1" lang="ja-JP" altLang="en-US"/>
          </a:p>
        </p:txBody>
      </p:sp>
      <p:sp>
        <p:nvSpPr>
          <p:cNvPr id="4" name="スライド イメージ プレースホルダー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C5D94E54-AF72-4429-96D5-CBA23736F878}" type="slidenum">
              <a:rPr kumimoji="1" lang="ja-JP" altLang="en-US" smtClean="0"/>
              <a:t>‹#›</a:t>
            </a:fld>
            <a:endParaRPr kumimoji="1" lang="ja-JP" altLang="en-US"/>
          </a:p>
        </p:txBody>
      </p:sp>
    </p:spTree>
    <p:extLst>
      <p:ext uri="{BB962C8B-B14F-4D97-AF65-F5344CB8AC3E}">
        <p14:creationId xmlns:p14="http://schemas.microsoft.com/office/powerpoint/2010/main" val="6750085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E23929-E12A-44C5-8FDE-861ED7968C07}" type="slidenum">
              <a:rPr kumimoji="1" lang="ja-JP" altLang="en-US" smtClean="0"/>
              <a:t>1</a:t>
            </a:fld>
            <a:endParaRPr kumimoji="1" lang="ja-JP" altLang="en-US"/>
          </a:p>
        </p:txBody>
      </p:sp>
    </p:spTree>
    <p:extLst>
      <p:ext uri="{BB962C8B-B14F-4D97-AF65-F5344CB8AC3E}">
        <p14:creationId xmlns:p14="http://schemas.microsoft.com/office/powerpoint/2010/main" val="988833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E23929-E12A-44C5-8FDE-861ED7968C07}" type="slidenum">
              <a:rPr kumimoji="1" lang="ja-JP" altLang="en-US" smtClean="0"/>
              <a:t>2</a:t>
            </a:fld>
            <a:endParaRPr kumimoji="1" lang="ja-JP" altLang="en-US"/>
          </a:p>
        </p:txBody>
      </p:sp>
    </p:spTree>
    <p:extLst>
      <p:ext uri="{BB962C8B-B14F-4D97-AF65-F5344CB8AC3E}">
        <p14:creationId xmlns:p14="http://schemas.microsoft.com/office/powerpoint/2010/main" val="425889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66CA1-734B-0C70-3EE5-D1D578CACA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45B333-617B-4645-F6BE-6BE9D3A259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F9A54C-29FE-B3F5-9F4F-ECCDC9334BA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F1A49B0-987C-35F2-9956-52FB9076CB00}"/>
              </a:ext>
            </a:extLst>
          </p:cNvPr>
          <p:cNvSpPr>
            <a:spLocks noGrp="1"/>
          </p:cNvSpPr>
          <p:nvPr>
            <p:ph type="sldNum" sz="quarter" idx="10"/>
          </p:nvPr>
        </p:nvSpPr>
        <p:spPr/>
        <p:txBody>
          <a:bodyPr/>
          <a:lstStyle/>
          <a:p>
            <a:fld id="{14E23929-E12A-44C5-8FDE-861ED7968C07}" type="slidenum">
              <a:rPr kumimoji="1" lang="ja-JP" altLang="en-US" smtClean="0"/>
              <a:t>3</a:t>
            </a:fld>
            <a:endParaRPr kumimoji="1" lang="ja-JP" altLang="en-US"/>
          </a:p>
        </p:txBody>
      </p:sp>
    </p:spTree>
    <p:extLst>
      <p:ext uri="{BB962C8B-B14F-4D97-AF65-F5344CB8AC3E}">
        <p14:creationId xmlns:p14="http://schemas.microsoft.com/office/powerpoint/2010/main" val="842549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03679-9CA9-FB50-15CE-66135E348BC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519565-B171-7626-622D-44A46E760A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6C3091F-ACAA-F52F-26D6-6FC606D8B8B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912AD1E-F678-78BB-6519-0C7537158560}"/>
              </a:ext>
            </a:extLst>
          </p:cNvPr>
          <p:cNvSpPr>
            <a:spLocks noGrp="1"/>
          </p:cNvSpPr>
          <p:nvPr>
            <p:ph type="sldNum" sz="quarter" idx="10"/>
          </p:nvPr>
        </p:nvSpPr>
        <p:spPr/>
        <p:txBody>
          <a:bodyPr/>
          <a:lstStyle/>
          <a:p>
            <a:fld id="{14E23929-E12A-44C5-8FDE-861ED7968C07}" type="slidenum">
              <a:rPr kumimoji="1" lang="ja-JP" altLang="en-US" smtClean="0"/>
              <a:t>4</a:t>
            </a:fld>
            <a:endParaRPr kumimoji="1" lang="ja-JP" altLang="en-US"/>
          </a:p>
        </p:txBody>
      </p:sp>
    </p:spTree>
    <p:extLst>
      <p:ext uri="{BB962C8B-B14F-4D97-AF65-F5344CB8AC3E}">
        <p14:creationId xmlns:p14="http://schemas.microsoft.com/office/powerpoint/2010/main" val="1863490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2D09B-1270-669D-E1BB-563A707F9B8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E65BF60-8300-8046-7EE4-19D19A833F5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896762-F601-98EB-4220-B7F1BE86AF0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FE22DAC-0691-19C7-77A3-EF3BF0882643}"/>
              </a:ext>
            </a:extLst>
          </p:cNvPr>
          <p:cNvSpPr>
            <a:spLocks noGrp="1"/>
          </p:cNvSpPr>
          <p:nvPr>
            <p:ph type="sldNum" sz="quarter" idx="10"/>
          </p:nvPr>
        </p:nvSpPr>
        <p:spPr/>
        <p:txBody>
          <a:bodyPr/>
          <a:lstStyle/>
          <a:p>
            <a:fld id="{14E23929-E12A-44C5-8FDE-861ED7968C07}" type="slidenum">
              <a:rPr kumimoji="1" lang="ja-JP" altLang="en-US" smtClean="0"/>
              <a:t>5</a:t>
            </a:fld>
            <a:endParaRPr kumimoji="1" lang="ja-JP" altLang="en-US"/>
          </a:p>
        </p:txBody>
      </p:sp>
    </p:spTree>
    <p:extLst>
      <p:ext uri="{BB962C8B-B14F-4D97-AF65-F5344CB8AC3E}">
        <p14:creationId xmlns:p14="http://schemas.microsoft.com/office/powerpoint/2010/main" val="213032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68A50-147A-AE21-5D98-EB257AB14D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B90F0A-49B1-AC8C-9F18-BD7A32E19F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73DC44-6E5C-DAAD-0916-2D9D7966BFE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BB11A05-458B-974C-E305-030FE533A6C3}"/>
              </a:ext>
            </a:extLst>
          </p:cNvPr>
          <p:cNvSpPr>
            <a:spLocks noGrp="1"/>
          </p:cNvSpPr>
          <p:nvPr>
            <p:ph type="sldNum" sz="quarter" idx="10"/>
          </p:nvPr>
        </p:nvSpPr>
        <p:spPr/>
        <p:txBody>
          <a:bodyPr/>
          <a:lstStyle/>
          <a:p>
            <a:fld id="{14E23929-E12A-44C5-8FDE-861ED7968C07}" type="slidenum">
              <a:rPr kumimoji="1" lang="ja-JP" altLang="en-US" smtClean="0"/>
              <a:t>6</a:t>
            </a:fld>
            <a:endParaRPr kumimoji="1" lang="ja-JP" altLang="en-US"/>
          </a:p>
        </p:txBody>
      </p:sp>
    </p:spTree>
    <p:extLst>
      <p:ext uri="{BB962C8B-B14F-4D97-AF65-F5344CB8AC3E}">
        <p14:creationId xmlns:p14="http://schemas.microsoft.com/office/powerpoint/2010/main" val="452227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545E0B-74BB-72A3-8575-0FD367F02DD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F8884D9-0ADB-4078-C681-792EB68C26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4E05A6A-0F40-C1AF-DBA7-8AFAE318B51E}"/>
              </a:ext>
            </a:extLst>
          </p:cNvPr>
          <p:cNvSpPr>
            <a:spLocks noGrp="1"/>
          </p:cNvSpPr>
          <p:nvPr>
            <p:ph type="dt" sz="half" idx="10"/>
          </p:nvPr>
        </p:nvSpPr>
        <p:spPr/>
        <p:txBody>
          <a:bodyPr/>
          <a:lstStyle/>
          <a:p>
            <a:fld id="{BE18E1BD-B831-4281-A858-F83325E14483}"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A1B08059-515E-8AA6-0B27-56A862E0DAC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16EEE42-0563-DE59-F6F7-963C292CCC77}"/>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2894189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DE5FE8-5962-A553-2E5A-9AAC7076652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F43ADA1-AA34-4585-AC86-26D3F8B57A7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731CAAA-EE37-2CD1-E8E7-437870502A96}"/>
              </a:ext>
            </a:extLst>
          </p:cNvPr>
          <p:cNvSpPr>
            <a:spLocks noGrp="1"/>
          </p:cNvSpPr>
          <p:nvPr>
            <p:ph type="dt" sz="half" idx="10"/>
          </p:nvPr>
        </p:nvSpPr>
        <p:spPr/>
        <p:txBody>
          <a:bodyPr/>
          <a:lstStyle/>
          <a:p>
            <a:fld id="{B40D1B6F-3F1F-4EF3-9987-C1FFF64C924F}"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D3C5A470-C057-EFEB-5EA0-9320EF8FA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F164930-CAA1-F59C-E7C3-434A3A911031}"/>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3113321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C08FF9D6-5501-0DE6-9EF3-1887B915F52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4265948-02B6-19C5-61EF-738E0BB4487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1AA6F42-B84C-3FD1-DF3B-9AF2D8CD2B8F}"/>
              </a:ext>
            </a:extLst>
          </p:cNvPr>
          <p:cNvSpPr>
            <a:spLocks noGrp="1"/>
          </p:cNvSpPr>
          <p:nvPr>
            <p:ph type="dt" sz="half" idx="10"/>
          </p:nvPr>
        </p:nvSpPr>
        <p:spPr/>
        <p:txBody>
          <a:bodyPr/>
          <a:lstStyle/>
          <a:p>
            <a:fld id="{8D84821A-DEE9-4C0E-BEF2-58BF579E7730}"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2A831960-E4C8-72FE-76C1-6333DB2E6B1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176AD17-2CE8-7CE8-927F-4FB1589254A9}"/>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300129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BC2C0E-60C4-EFAC-5BFC-D93E0DD416F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1F202BA-EE65-2D73-F4C6-28A8CC03E4E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BED4C43-8E87-C93C-95E8-6D8F602F08E7}"/>
              </a:ext>
            </a:extLst>
          </p:cNvPr>
          <p:cNvSpPr>
            <a:spLocks noGrp="1"/>
          </p:cNvSpPr>
          <p:nvPr>
            <p:ph type="dt" sz="half" idx="10"/>
          </p:nvPr>
        </p:nvSpPr>
        <p:spPr/>
        <p:txBody>
          <a:bodyPr/>
          <a:lstStyle/>
          <a:p>
            <a:fld id="{E64AEBB7-51B0-4511-9546-757384D51988}"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8D2085F4-06C5-1B61-E75B-4EB8A476218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798B31D-9CA9-CE2A-5955-181CEFC9E69E}"/>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4214989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EA0045-67F3-3A12-7433-7F8DDEFE052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0A6D856-5F73-114A-FB9D-19C32EAAD25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8611268C-CE7B-E683-9438-736AB2DDF212}"/>
              </a:ext>
            </a:extLst>
          </p:cNvPr>
          <p:cNvSpPr>
            <a:spLocks noGrp="1"/>
          </p:cNvSpPr>
          <p:nvPr>
            <p:ph type="dt" sz="half" idx="10"/>
          </p:nvPr>
        </p:nvSpPr>
        <p:spPr/>
        <p:txBody>
          <a:bodyPr/>
          <a:lstStyle/>
          <a:p>
            <a:fld id="{DEA06526-1FBC-49EE-B8F6-85FD4139A6FC}"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63248D6E-3FFB-F8C4-67AD-8733F61C539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9F46529-8EC8-6A0D-23D6-959F47994169}"/>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034695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B16F66-7840-6D65-93B8-2A648425CDF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FB8561D-162E-5E8A-3B2F-B9CEB0BE0AEC}"/>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84860965-38E3-8EB5-0A31-97D1B78AACD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90A5968-A506-2D1A-67F7-01B2483C20E6}"/>
              </a:ext>
            </a:extLst>
          </p:cNvPr>
          <p:cNvSpPr>
            <a:spLocks noGrp="1"/>
          </p:cNvSpPr>
          <p:nvPr>
            <p:ph type="dt" sz="half" idx="10"/>
          </p:nvPr>
        </p:nvSpPr>
        <p:spPr/>
        <p:txBody>
          <a:bodyPr/>
          <a:lstStyle/>
          <a:p>
            <a:fld id="{F7CB1F36-B89A-4BF3-8C0F-F32A2CB5D355}" type="datetime1">
              <a:rPr kumimoji="1" lang="ja-JP" altLang="en-US" smtClean="0"/>
              <a:t>2026/4/21</a:t>
            </a:fld>
            <a:endParaRPr kumimoji="1" lang="ja-JP" altLang="en-US"/>
          </a:p>
        </p:txBody>
      </p:sp>
      <p:sp>
        <p:nvSpPr>
          <p:cNvPr id="6" name="フッター プレースホルダー 5">
            <a:extLst>
              <a:ext uri="{FF2B5EF4-FFF2-40B4-BE49-F238E27FC236}">
                <a16:creationId xmlns:a16="http://schemas.microsoft.com/office/drawing/2014/main" id="{4B3ABC6A-E1A0-06B9-AC4A-922B82061D4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D49E8ED-ADAE-3B35-EFF8-7B185B1E1FF8}"/>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81926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85FE36-C014-7CA8-F7DB-470B2EF9F0A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F62BA4D-4679-3909-532D-F51C98F89B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778BF35-5328-8915-2F48-2AC42BF210F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0BDC627-CDBB-0A9E-BCEF-7C7CE2335E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EFE7D76-7F16-74A4-8339-9062DA655E6D}"/>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3E00B209-49E7-6302-A8BE-D17BEF97224F}"/>
              </a:ext>
            </a:extLst>
          </p:cNvPr>
          <p:cNvSpPr>
            <a:spLocks noGrp="1"/>
          </p:cNvSpPr>
          <p:nvPr>
            <p:ph type="dt" sz="half" idx="10"/>
          </p:nvPr>
        </p:nvSpPr>
        <p:spPr/>
        <p:txBody>
          <a:bodyPr/>
          <a:lstStyle/>
          <a:p>
            <a:fld id="{FAA346A1-DE04-46E9-97EE-8B13E2DD33A9}" type="datetime1">
              <a:rPr kumimoji="1" lang="ja-JP" altLang="en-US" smtClean="0"/>
              <a:t>2026/4/21</a:t>
            </a:fld>
            <a:endParaRPr kumimoji="1" lang="ja-JP" altLang="en-US"/>
          </a:p>
        </p:txBody>
      </p:sp>
      <p:sp>
        <p:nvSpPr>
          <p:cNvPr id="8" name="フッター プレースホルダー 7">
            <a:extLst>
              <a:ext uri="{FF2B5EF4-FFF2-40B4-BE49-F238E27FC236}">
                <a16:creationId xmlns:a16="http://schemas.microsoft.com/office/drawing/2014/main" id="{6596A157-154E-5D38-B86D-19F890993D6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5A3488F5-5019-52D8-B738-7F14A18C3C48}"/>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2589543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1C5EBD-95E8-472F-83DF-1FA66397822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75A6C80-8873-7DB1-1A6D-EF6071BD1D53}"/>
              </a:ext>
            </a:extLst>
          </p:cNvPr>
          <p:cNvSpPr>
            <a:spLocks noGrp="1"/>
          </p:cNvSpPr>
          <p:nvPr>
            <p:ph type="dt" sz="half" idx="10"/>
          </p:nvPr>
        </p:nvSpPr>
        <p:spPr/>
        <p:txBody>
          <a:bodyPr/>
          <a:lstStyle/>
          <a:p>
            <a:fld id="{6C627914-76DB-46AC-8425-FA3875313824}" type="datetime1">
              <a:rPr kumimoji="1" lang="ja-JP" altLang="en-US" smtClean="0"/>
              <a:t>2026/4/21</a:t>
            </a:fld>
            <a:endParaRPr kumimoji="1" lang="ja-JP" altLang="en-US"/>
          </a:p>
        </p:txBody>
      </p:sp>
      <p:sp>
        <p:nvSpPr>
          <p:cNvPr id="4" name="フッター プレースホルダー 3">
            <a:extLst>
              <a:ext uri="{FF2B5EF4-FFF2-40B4-BE49-F238E27FC236}">
                <a16:creationId xmlns:a16="http://schemas.microsoft.com/office/drawing/2014/main" id="{87561F89-DE8C-8B6A-EB64-AC697A4AAC2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923481FD-A87B-6C2A-182C-69F49A13A13A}"/>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889538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271C8DF-BA0F-FEE0-DEE6-48F9F758FEB3}"/>
              </a:ext>
            </a:extLst>
          </p:cNvPr>
          <p:cNvSpPr>
            <a:spLocks noGrp="1"/>
          </p:cNvSpPr>
          <p:nvPr>
            <p:ph type="dt" sz="half" idx="10"/>
          </p:nvPr>
        </p:nvSpPr>
        <p:spPr/>
        <p:txBody>
          <a:bodyPr/>
          <a:lstStyle/>
          <a:p>
            <a:fld id="{780964A2-1D91-4D0F-B245-85286BED6A3C}" type="datetime1">
              <a:rPr kumimoji="1" lang="ja-JP" altLang="en-US" smtClean="0"/>
              <a:t>2026/4/21</a:t>
            </a:fld>
            <a:endParaRPr kumimoji="1" lang="ja-JP" altLang="en-US"/>
          </a:p>
        </p:txBody>
      </p:sp>
      <p:sp>
        <p:nvSpPr>
          <p:cNvPr id="3" name="フッター プレースホルダー 2">
            <a:extLst>
              <a:ext uri="{FF2B5EF4-FFF2-40B4-BE49-F238E27FC236}">
                <a16:creationId xmlns:a16="http://schemas.microsoft.com/office/drawing/2014/main" id="{CA6EE524-1794-5379-26DC-488F51C98E11}"/>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DCDC51D-6E8C-1871-55A2-79108C20EFA7}"/>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952446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D127E5-9F70-243A-664D-1D98F6755A2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F31029A-3F1E-1CF0-669B-F8D6E7D092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61572A3-AAE1-7981-5EF7-A802ABFBE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B370C0E-0E28-5EFE-2F5D-17E3631F178A}"/>
              </a:ext>
            </a:extLst>
          </p:cNvPr>
          <p:cNvSpPr>
            <a:spLocks noGrp="1"/>
          </p:cNvSpPr>
          <p:nvPr>
            <p:ph type="dt" sz="half" idx="10"/>
          </p:nvPr>
        </p:nvSpPr>
        <p:spPr/>
        <p:txBody>
          <a:bodyPr/>
          <a:lstStyle/>
          <a:p>
            <a:fld id="{92E71B56-4796-458A-9C97-E1BDE7D53EDE}" type="datetime1">
              <a:rPr kumimoji="1" lang="ja-JP" altLang="en-US" smtClean="0"/>
              <a:t>2026/4/21</a:t>
            </a:fld>
            <a:endParaRPr kumimoji="1" lang="ja-JP" altLang="en-US"/>
          </a:p>
        </p:txBody>
      </p:sp>
      <p:sp>
        <p:nvSpPr>
          <p:cNvPr id="6" name="フッター プレースホルダー 5">
            <a:extLst>
              <a:ext uri="{FF2B5EF4-FFF2-40B4-BE49-F238E27FC236}">
                <a16:creationId xmlns:a16="http://schemas.microsoft.com/office/drawing/2014/main" id="{D723E98A-871F-1DF4-8818-AB6AFCD5310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11E32DE-AF79-252E-BA56-618253E3EA84}"/>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1642241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004FE-5C98-B96A-3D33-3C23624C9C6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D3B435A-8EF2-0E4A-17A1-875DEFD56B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6B6FF7F-A985-6272-66E8-6DDCCC8740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EBD2733-C4AB-AA27-BF07-DDF5546D841B}"/>
              </a:ext>
            </a:extLst>
          </p:cNvPr>
          <p:cNvSpPr>
            <a:spLocks noGrp="1"/>
          </p:cNvSpPr>
          <p:nvPr>
            <p:ph type="dt" sz="half" idx="10"/>
          </p:nvPr>
        </p:nvSpPr>
        <p:spPr/>
        <p:txBody>
          <a:bodyPr/>
          <a:lstStyle/>
          <a:p>
            <a:fld id="{F8CB7359-E946-477E-9755-DAB6A751571C}" type="datetime1">
              <a:rPr kumimoji="1" lang="ja-JP" altLang="en-US" smtClean="0"/>
              <a:t>2026/4/21</a:t>
            </a:fld>
            <a:endParaRPr kumimoji="1" lang="ja-JP" altLang="en-US"/>
          </a:p>
        </p:txBody>
      </p:sp>
      <p:sp>
        <p:nvSpPr>
          <p:cNvPr id="6" name="フッター プレースホルダー 5">
            <a:extLst>
              <a:ext uri="{FF2B5EF4-FFF2-40B4-BE49-F238E27FC236}">
                <a16:creationId xmlns:a16="http://schemas.microsoft.com/office/drawing/2014/main" id="{00B306C9-FE40-539A-F13C-07F47A41365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1F74C17-2379-A4F0-A146-45B9F8AC5A25}"/>
              </a:ext>
            </a:extLst>
          </p:cNvPr>
          <p:cNvSpPr>
            <a:spLocks noGrp="1"/>
          </p:cNvSpPr>
          <p:nvPr>
            <p:ph type="sldNum" sz="quarter" idx="12"/>
          </p:nvPr>
        </p:nvSpPr>
        <p:spPr/>
        <p:txBody>
          <a:body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2489298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B4BB150-E5CF-9259-57F7-B5EB4E273E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4CDC4BD-826D-E1A6-E8FB-464DE60C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4F2EA41-3751-0169-3A4A-48C14E4F8A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93F8E4-07F6-4C73-85F6-766AF224DF7D}" type="datetime1">
              <a:rPr kumimoji="1" lang="ja-JP" altLang="en-US" smtClean="0"/>
              <a:t>2026/4/21</a:t>
            </a:fld>
            <a:endParaRPr kumimoji="1" lang="ja-JP" altLang="en-US"/>
          </a:p>
        </p:txBody>
      </p:sp>
      <p:sp>
        <p:nvSpPr>
          <p:cNvPr id="5" name="フッター プレースホルダー 4">
            <a:extLst>
              <a:ext uri="{FF2B5EF4-FFF2-40B4-BE49-F238E27FC236}">
                <a16:creationId xmlns:a16="http://schemas.microsoft.com/office/drawing/2014/main" id="{9966F87F-C191-4729-5F46-06AE4FA5DF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776BBDB-E22B-C0C1-F756-46E97BEDD2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9A20FFF-7C78-4B88-A2E4-FB53FE2513C1}" type="slidenum">
              <a:rPr kumimoji="1" lang="ja-JP" altLang="en-US" smtClean="0"/>
              <a:t>‹#›</a:t>
            </a:fld>
            <a:endParaRPr kumimoji="1" lang="ja-JP" altLang="en-US"/>
          </a:p>
        </p:txBody>
      </p:sp>
    </p:spTree>
    <p:extLst>
      <p:ext uri="{BB962C8B-B14F-4D97-AF65-F5344CB8AC3E}">
        <p14:creationId xmlns:p14="http://schemas.microsoft.com/office/powerpoint/2010/main" val="2944044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134205" y="0"/>
            <a:ext cx="9144000" cy="504825"/>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1400" b="1" dirty="0">
                <a:latin typeface="+mn-lt"/>
                <a:ea typeface="+mn-ea"/>
                <a:cs typeface="メイリオ" pitchFamily="50" charset="-128"/>
              </a:rPr>
              <a:t>令和８年度 県内大学等の研究成果活用に向けた可能性検討補助金</a:t>
            </a:r>
            <a:endParaRPr lang="ja-JP" altLang="en-US" sz="1600" b="1" dirty="0">
              <a:latin typeface="+mn-lt"/>
              <a:ea typeface="+mn-ea"/>
              <a:cs typeface="メイリオ" pitchFamily="50" charset="-128"/>
            </a:endParaRPr>
          </a:p>
        </p:txBody>
      </p:sp>
      <p:graphicFrame>
        <p:nvGraphicFramePr>
          <p:cNvPr id="7" name="表 6">
            <a:extLst>
              <a:ext uri="{FF2B5EF4-FFF2-40B4-BE49-F238E27FC236}">
                <a16:creationId xmlns:a16="http://schemas.microsoft.com/office/drawing/2014/main" id="{D37DB37F-71AD-552B-B5B6-FA9B4035C366}"/>
              </a:ext>
            </a:extLst>
          </p:cNvPr>
          <p:cNvGraphicFramePr>
            <a:graphicFrameLocks noGrp="1"/>
          </p:cNvGraphicFramePr>
          <p:nvPr>
            <p:extLst>
              <p:ext uri="{D42A27DB-BD31-4B8C-83A1-F6EECF244321}">
                <p14:modId xmlns:p14="http://schemas.microsoft.com/office/powerpoint/2010/main" val="1535863256"/>
              </p:ext>
            </p:extLst>
          </p:nvPr>
        </p:nvGraphicFramePr>
        <p:xfrm>
          <a:off x="2503390" y="3158071"/>
          <a:ext cx="7913598" cy="1219200"/>
        </p:xfrm>
        <a:graphic>
          <a:graphicData uri="http://schemas.openxmlformats.org/drawingml/2006/table">
            <a:tbl>
              <a:tblPr firstRow="1" firstCol="1" bandRow="1">
                <a:tableStyleId>{5C22544A-7EE6-4342-B048-85BDC9FD1C3A}</a:tableStyleId>
              </a:tblPr>
              <a:tblGrid>
                <a:gridCol w="7913598">
                  <a:extLst>
                    <a:ext uri="{9D8B030D-6E8A-4147-A177-3AD203B41FA5}">
                      <a16:colId xmlns:a16="http://schemas.microsoft.com/office/drawing/2014/main" val="406963176"/>
                    </a:ext>
                  </a:extLst>
                </a:gridCol>
              </a:tblGrid>
              <a:tr h="0">
                <a:tc>
                  <a:txBody>
                    <a:bodyPr/>
                    <a:lstStyle/>
                    <a:p>
                      <a:pPr algn="just">
                        <a:buNone/>
                      </a:pPr>
                      <a:r>
                        <a:rPr lang="ja-JP" altLang="en-US" sz="1600" kern="0" spc="10" dirty="0">
                          <a:solidFill>
                            <a:schemeClr val="tx1"/>
                          </a:solidFill>
                          <a:effectLst/>
                          <a:latin typeface="+mn-ea"/>
                          <a:ea typeface="+mn-ea"/>
                        </a:rPr>
                        <a:t>提案ステージ</a:t>
                      </a:r>
                      <a:endParaRPr lang="en-US" altLang="ja-JP" sz="1600" kern="0" spc="10" dirty="0">
                        <a:solidFill>
                          <a:schemeClr val="tx1"/>
                        </a:solidFill>
                        <a:effectLst/>
                        <a:latin typeface="+mn-ea"/>
                        <a:ea typeface="+mn-ea"/>
                      </a:endParaRPr>
                    </a:p>
                    <a:p>
                      <a:pPr lvl="1" algn="just">
                        <a:buNone/>
                      </a:pPr>
                      <a:r>
                        <a:rPr lang="ja-JP" sz="1600" kern="0" spc="10" dirty="0">
                          <a:solidFill>
                            <a:schemeClr val="tx1"/>
                          </a:solidFill>
                          <a:effectLst/>
                          <a:latin typeface="+mn-ea"/>
                          <a:ea typeface="+mn-ea"/>
                        </a:rPr>
                        <a:t>□ 可能性検討ステージ 事業期間：１年度（～令和９年２月</a:t>
                      </a:r>
                      <a:r>
                        <a:rPr lang="en-US" sz="1600" kern="0" spc="10" dirty="0">
                          <a:solidFill>
                            <a:schemeClr val="tx1"/>
                          </a:solidFill>
                          <a:effectLst/>
                          <a:latin typeface="+mn-ea"/>
                          <a:ea typeface="+mn-ea"/>
                        </a:rPr>
                        <a:t>26</a:t>
                      </a:r>
                      <a:r>
                        <a:rPr lang="ja-JP" sz="1600" kern="0" spc="10" dirty="0">
                          <a:solidFill>
                            <a:schemeClr val="tx1"/>
                          </a:solidFill>
                          <a:effectLst/>
                          <a:latin typeface="+mn-ea"/>
                          <a:ea typeface="+mn-ea"/>
                        </a:rPr>
                        <a:t>日）</a:t>
                      </a:r>
                      <a:endParaRPr lang="ja-JP" sz="1600" kern="100" dirty="0">
                        <a:solidFill>
                          <a:schemeClr val="tx1"/>
                        </a:solidFill>
                        <a:effectLst/>
                        <a:latin typeface="+mn-ea"/>
                        <a:ea typeface="+mn-ea"/>
                      </a:endParaRPr>
                    </a:p>
                    <a:p>
                      <a:pPr lvl="1" algn="just">
                        <a:buNone/>
                      </a:pPr>
                      <a:r>
                        <a:rPr lang="ja-JP" sz="1600" kern="0" spc="10" dirty="0">
                          <a:solidFill>
                            <a:schemeClr val="tx1"/>
                          </a:solidFill>
                          <a:effectLst/>
                          <a:latin typeface="+mn-ea"/>
                          <a:ea typeface="+mn-ea"/>
                        </a:rPr>
                        <a:t>□ 事業化検証ステージ</a:t>
                      </a:r>
                      <a:endParaRPr lang="ja-JP" sz="1600" kern="100" dirty="0">
                        <a:solidFill>
                          <a:schemeClr val="tx1"/>
                        </a:solidFill>
                        <a:effectLst/>
                        <a:latin typeface="+mn-ea"/>
                        <a:ea typeface="+mn-ea"/>
                      </a:endParaRPr>
                    </a:p>
                    <a:p>
                      <a:pPr lvl="1" algn="just">
                        <a:buNone/>
                      </a:pPr>
                      <a:r>
                        <a:rPr lang="ja-JP" sz="1600" kern="0" spc="10" dirty="0">
                          <a:solidFill>
                            <a:schemeClr val="tx1"/>
                          </a:solidFill>
                          <a:effectLst/>
                          <a:latin typeface="+mn-ea"/>
                          <a:ea typeface="+mn-ea"/>
                        </a:rPr>
                        <a:t>　・□ 事業期間：１年度（～令和９年２月</a:t>
                      </a:r>
                      <a:r>
                        <a:rPr lang="en-US" sz="1600" kern="0" spc="10" dirty="0">
                          <a:solidFill>
                            <a:schemeClr val="tx1"/>
                          </a:solidFill>
                          <a:effectLst/>
                          <a:latin typeface="+mn-ea"/>
                          <a:ea typeface="+mn-ea"/>
                        </a:rPr>
                        <a:t>26</a:t>
                      </a:r>
                      <a:r>
                        <a:rPr lang="ja-JP" sz="1600" kern="0" spc="10" dirty="0">
                          <a:solidFill>
                            <a:schemeClr val="tx1"/>
                          </a:solidFill>
                          <a:effectLst/>
                          <a:latin typeface="+mn-ea"/>
                          <a:ea typeface="+mn-ea"/>
                        </a:rPr>
                        <a:t>日）</a:t>
                      </a:r>
                      <a:endParaRPr lang="ja-JP" sz="1600" kern="100" dirty="0">
                        <a:solidFill>
                          <a:schemeClr val="tx1"/>
                        </a:solidFill>
                        <a:effectLst/>
                        <a:latin typeface="+mn-ea"/>
                        <a:ea typeface="+mn-ea"/>
                      </a:endParaRPr>
                    </a:p>
                    <a:p>
                      <a:pPr lvl="1" algn="just">
                        <a:buNone/>
                      </a:pPr>
                      <a:r>
                        <a:rPr lang="ja-JP" sz="1600" kern="0" spc="10" dirty="0">
                          <a:solidFill>
                            <a:schemeClr val="tx1"/>
                          </a:solidFill>
                          <a:effectLst/>
                          <a:latin typeface="+mn-ea"/>
                          <a:ea typeface="+mn-ea"/>
                        </a:rPr>
                        <a:t>　・□ 事業期間：２年度（～令和</a:t>
                      </a:r>
                      <a:r>
                        <a:rPr lang="en-US" sz="1600" kern="0" spc="10" dirty="0">
                          <a:solidFill>
                            <a:schemeClr val="tx1"/>
                          </a:solidFill>
                          <a:effectLst/>
                          <a:latin typeface="+mn-ea"/>
                          <a:ea typeface="+mn-ea"/>
                        </a:rPr>
                        <a:t>10</a:t>
                      </a:r>
                      <a:r>
                        <a:rPr lang="ja-JP" sz="1600" kern="0" spc="10" dirty="0">
                          <a:solidFill>
                            <a:schemeClr val="tx1"/>
                          </a:solidFill>
                          <a:effectLst/>
                          <a:latin typeface="+mn-ea"/>
                          <a:ea typeface="+mn-ea"/>
                        </a:rPr>
                        <a:t>年２月</a:t>
                      </a:r>
                      <a:r>
                        <a:rPr lang="en-US" sz="1600" kern="0" spc="10" dirty="0">
                          <a:solidFill>
                            <a:schemeClr val="tx1"/>
                          </a:solidFill>
                          <a:effectLst/>
                          <a:latin typeface="+mn-ea"/>
                          <a:ea typeface="+mn-ea"/>
                        </a:rPr>
                        <a:t>29</a:t>
                      </a:r>
                      <a:r>
                        <a:rPr lang="ja-JP" sz="1600" kern="0" spc="10" dirty="0">
                          <a:solidFill>
                            <a:schemeClr val="tx1"/>
                          </a:solidFill>
                          <a:effectLst/>
                          <a:latin typeface="+mn-ea"/>
                          <a:ea typeface="+mn-ea"/>
                        </a:rPr>
                        <a:t>日）</a:t>
                      </a:r>
                      <a:endParaRPr lang="ja-JP" sz="1600" kern="100" dirty="0">
                        <a:solidFill>
                          <a:schemeClr val="tx1"/>
                        </a:solidFill>
                        <a:effectLst/>
                        <a:latin typeface="+mn-ea"/>
                        <a:ea typeface="+mn-ea"/>
                        <a:cs typeface="Times New Roman" panose="02020603050405020304" pitchFamily="18" charset="0"/>
                      </a:endParaRPr>
                    </a:p>
                  </a:txBody>
                  <a:tcPr marL="68580" marR="68580" marT="0" marB="0">
                    <a:noFill/>
                  </a:tcPr>
                </a:tc>
                <a:extLst>
                  <a:ext uri="{0D108BD9-81ED-4DB2-BD59-A6C34878D82A}">
                    <a16:rowId xmlns:a16="http://schemas.microsoft.com/office/drawing/2014/main" val="178286100"/>
                  </a:ext>
                </a:extLst>
              </a:tr>
            </a:tbl>
          </a:graphicData>
        </a:graphic>
      </p:graphicFrame>
      <p:sp>
        <p:nvSpPr>
          <p:cNvPr id="4" name="テキスト ボックス 3">
            <a:extLst>
              <a:ext uri="{FF2B5EF4-FFF2-40B4-BE49-F238E27FC236}">
                <a16:creationId xmlns:a16="http://schemas.microsoft.com/office/drawing/2014/main" id="{A7F97A73-70C0-F092-2FCB-CE873C344EB4}"/>
              </a:ext>
            </a:extLst>
          </p:cNvPr>
          <p:cNvSpPr txBox="1"/>
          <p:nvPr/>
        </p:nvSpPr>
        <p:spPr>
          <a:xfrm>
            <a:off x="2372977" y="1231283"/>
            <a:ext cx="3570208" cy="1200329"/>
          </a:xfrm>
          <a:prstGeom prst="rect">
            <a:avLst/>
          </a:prstGeom>
          <a:noFill/>
        </p:spPr>
        <p:txBody>
          <a:bodyPr wrap="none" rtlCol="0">
            <a:spAutoFit/>
          </a:bodyPr>
          <a:lstStyle/>
          <a:p>
            <a:r>
              <a:rPr lang="ja-JP" altLang="en-US" sz="2400" b="1" dirty="0">
                <a:latin typeface="+mn-ea"/>
                <a:cs typeface="メイリオ" pitchFamily="50" charset="-128"/>
              </a:rPr>
              <a:t>プロジェクトテーマ名：</a:t>
            </a:r>
            <a:br>
              <a:rPr lang="en-US" altLang="ja-JP" sz="4000" b="1" dirty="0">
                <a:latin typeface="+mn-ea"/>
                <a:cs typeface="メイリオ" pitchFamily="50" charset="-128"/>
              </a:rPr>
            </a:br>
            <a:r>
              <a:rPr lang="ja-JP" altLang="en-US" sz="4800" dirty="0">
                <a:latin typeface="+mn-ea"/>
                <a:cs typeface="メイリオ" pitchFamily="50" charset="-128"/>
              </a:rPr>
              <a:t>○○○○</a:t>
            </a:r>
            <a:endParaRPr kumimoji="1" lang="ja-JP" altLang="en-US" sz="2800" dirty="0"/>
          </a:p>
        </p:txBody>
      </p:sp>
      <p:graphicFrame>
        <p:nvGraphicFramePr>
          <p:cNvPr id="9" name="表 8">
            <a:extLst>
              <a:ext uri="{FF2B5EF4-FFF2-40B4-BE49-F238E27FC236}">
                <a16:creationId xmlns:a16="http://schemas.microsoft.com/office/drawing/2014/main" id="{2DFC2B1F-9D37-64DB-7185-0F8F75A14D01}"/>
              </a:ext>
            </a:extLst>
          </p:cNvPr>
          <p:cNvGraphicFramePr>
            <a:graphicFrameLocks noGrp="1"/>
          </p:cNvGraphicFramePr>
          <p:nvPr>
            <p:extLst>
              <p:ext uri="{D42A27DB-BD31-4B8C-83A1-F6EECF244321}">
                <p14:modId xmlns:p14="http://schemas.microsoft.com/office/powerpoint/2010/main" val="1513680764"/>
              </p:ext>
            </p:extLst>
          </p:nvPr>
        </p:nvGraphicFramePr>
        <p:xfrm>
          <a:off x="2503390" y="5103730"/>
          <a:ext cx="6879590" cy="731520"/>
        </p:xfrm>
        <a:graphic>
          <a:graphicData uri="http://schemas.openxmlformats.org/drawingml/2006/table">
            <a:tbl>
              <a:tblPr firstRow="1" firstCol="1" bandRow="1">
                <a:tableStyleId>{5C22544A-7EE6-4342-B048-85BDC9FD1C3A}</a:tableStyleId>
              </a:tblPr>
              <a:tblGrid>
                <a:gridCol w="6879590">
                  <a:extLst>
                    <a:ext uri="{9D8B030D-6E8A-4147-A177-3AD203B41FA5}">
                      <a16:colId xmlns:a16="http://schemas.microsoft.com/office/drawing/2014/main" val="406963176"/>
                    </a:ext>
                  </a:extLst>
                </a:gridCol>
              </a:tblGrid>
              <a:tr h="0">
                <a:tc>
                  <a:txBody>
                    <a:bodyPr/>
                    <a:lstStyle/>
                    <a:p>
                      <a:pPr algn="just">
                        <a:buNone/>
                      </a:pPr>
                      <a:r>
                        <a:rPr lang="ja-JP" altLang="en-US" sz="2400" kern="0" spc="10" dirty="0">
                          <a:solidFill>
                            <a:schemeClr val="tx1"/>
                          </a:solidFill>
                          <a:effectLst/>
                          <a:latin typeface="+mn-ea"/>
                          <a:ea typeface="+mn-ea"/>
                        </a:rPr>
                        <a:t>提案者</a:t>
                      </a:r>
                      <a:endParaRPr lang="en-US" altLang="ja-JP" sz="2400" kern="0" spc="10" dirty="0">
                        <a:solidFill>
                          <a:schemeClr val="tx1"/>
                        </a:solidFill>
                        <a:effectLst/>
                        <a:latin typeface="+mn-ea"/>
                        <a:ea typeface="+mn-ea"/>
                      </a:endParaRPr>
                    </a:p>
                    <a:p>
                      <a:pPr algn="just">
                        <a:buNone/>
                      </a:pPr>
                      <a:r>
                        <a:rPr lang="ja-JP" altLang="en-US" sz="2400" kern="0" spc="10" dirty="0">
                          <a:solidFill>
                            <a:schemeClr val="tx1"/>
                          </a:solidFill>
                          <a:effectLst/>
                          <a:latin typeface="+mn-ea"/>
                          <a:ea typeface="+mn-ea"/>
                          <a:cs typeface="Times New Roman" panose="02020603050405020304" pitchFamily="18" charset="0"/>
                        </a:rPr>
                        <a:t>企業名／共同企業体名</a:t>
                      </a:r>
                      <a:endParaRPr lang="ja-JP" sz="2400" kern="100" dirty="0">
                        <a:solidFill>
                          <a:schemeClr val="tx1"/>
                        </a:solidFill>
                        <a:effectLst/>
                        <a:latin typeface="+mn-ea"/>
                        <a:ea typeface="+mn-ea"/>
                        <a:cs typeface="Times New Roman" panose="02020603050405020304" pitchFamily="18" charset="0"/>
                      </a:endParaRPr>
                    </a:p>
                  </a:txBody>
                  <a:tcPr marL="68580" marR="68580" marT="0" marB="0">
                    <a:noFill/>
                  </a:tcPr>
                </a:tc>
                <a:extLst>
                  <a:ext uri="{0D108BD9-81ED-4DB2-BD59-A6C34878D82A}">
                    <a16:rowId xmlns:a16="http://schemas.microsoft.com/office/drawing/2014/main" val="178286100"/>
                  </a:ext>
                </a:extLst>
              </a:tr>
            </a:tbl>
          </a:graphicData>
        </a:graphic>
      </p:graphicFrame>
      <p:sp>
        <p:nvSpPr>
          <p:cNvPr id="2" name="四角形: 角を丸くする 1">
            <a:extLst>
              <a:ext uri="{FF2B5EF4-FFF2-40B4-BE49-F238E27FC236}">
                <a16:creationId xmlns:a16="http://schemas.microsoft.com/office/drawing/2014/main" id="{6ABDB745-6CF3-1BF0-22F1-0CE6EDA22C2B}"/>
              </a:ext>
            </a:extLst>
          </p:cNvPr>
          <p:cNvSpPr/>
          <p:nvPr/>
        </p:nvSpPr>
        <p:spPr>
          <a:xfrm>
            <a:off x="7378218" y="631884"/>
            <a:ext cx="4679577" cy="2079812"/>
          </a:xfrm>
          <a:prstGeom prst="roundRect">
            <a:avLst/>
          </a:prstGeom>
          <a:noFill/>
          <a:ln>
            <a:solidFill>
              <a:srgbClr val="3333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3333FF"/>
                </a:solidFill>
                <a:latin typeface="+mn-ea"/>
              </a:rPr>
              <a:t>審査員の理解を深めるため、図表やイメージ図を適切に用い、視覚的かつ論理的に分かりやすく説明してください。</a:t>
            </a:r>
            <a:endParaRPr kumimoji="1" lang="en-US" altLang="ja-JP" sz="1400" dirty="0">
              <a:solidFill>
                <a:srgbClr val="3333FF"/>
              </a:solidFill>
              <a:latin typeface="+mn-ea"/>
            </a:endParaRPr>
          </a:p>
          <a:p>
            <a:r>
              <a:rPr kumimoji="1" lang="ja-JP" altLang="en-US" sz="1400" dirty="0">
                <a:solidFill>
                  <a:srgbClr val="3333FF"/>
                </a:solidFill>
                <a:latin typeface="+mn-ea"/>
              </a:rPr>
              <a:t>また、専門用語の使用はできるだけ控え、必要に応じて簡単な定義や補足説明を加えるなど、第三者にも理解しやすい平易な表現で記載してください。</a:t>
            </a:r>
            <a:endParaRPr kumimoji="1" lang="en-US" altLang="ja-JP" sz="1400" dirty="0">
              <a:solidFill>
                <a:srgbClr val="3333FF"/>
              </a:solidFill>
              <a:latin typeface="+mn-ea"/>
            </a:endParaRPr>
          </a:p>
          <a:p>
            <a:endParaRPr lang="en-US" altLang="ja-JP" sz="1400" dirty="0">
              <a:solidFill>
                <a:srgbClr val="3333FF"/>
              </a:solidFill>
              <a:latin typeface="+mn-ea"/>
            </a:endParaRPr>
          </a:p>
          <a:p>
            <a:r>
              <a:rPr kumimoji="1" lang="en-US" altLang="ja-JP" sz="1400" dirty="0">
                <a:solidFill>
                  <a:srgbClr val="3333FF"/>
                </a:solidFill>
                <a:latin typeface="+mn-ea"/>
              </a:rPr>
              <a:t>※</a:t>
            </a:r>
            <a:r>
              <a:rPr kumimoji="1" lang="ja-JP" altLang="en-US" sz="1400" dirty="0">
                <a:solidFill>
                  <a:srgbClr val="3333FF"/>
                </a:solidFill>
                <a:latin typeface="+mn-ea"/>
              </a:rPr>
              <a:t>本コメントは提出時に削除してください。</a:t>
            </a:r>
          </a:p>
        </p:txBody>
      </p:sp>
      <p:sp>
        <p:nvSpPr>
          <p:cNvPr id="3" name="テキスト ボックス 2">
            <a:extLst>
              <a:ext uri="{FF2B5EF4-FFF2-40B4-BE49-F238E27FC236}">
                <a16:creationId xmlns:a16="http://schemas.microsoft.com/office/drawing/2014/main" id="{6EA0FDEA-BFC5-52BE-1990-12524B183259}"/>
              </a:ext>
            </a:extLst>
          </p:cNvPr>
          <p:cNvSpPr txBox="1"/>
          <p:nvPr/>
        </p:nvSpPr>
        <p:spPr>
          <a:xfrm>
            <a:off x="10956030" y="103199"/>
            <a:ext cx="1236236" cy="369332"/>
          </a:xfrm>
          <a:prstGeom prst="rect">
            <a:avLst/>
          </a:prstGeom>
          <a:noFill/>
        </p:spPr>
        <p:txBody>
          <a:bodyPr wrap="none" rtlCol="0">
            <a:spAutoFit/>
          </a:bodyPr>
          <a:lstStyle/>
          <a:p>
            <a:r>
              <a:rPr lang="en-US" altLang="ja-JP" dirty="0"/>
              <a:t>【</a:t>
            </a:r>
            <a:r>
              <a:rPr lang="ja-JP" altLang="en-US" dirty="0"/>
              <a:t>様式</a:t>
            </a:r>
            <a:r>
              <a:rPr lang="en-US" altLang="ja-JP" dirty="0"/>
              <a:t>7】</a:t>
            </a:r>
            <a:endParaRPr kumimoji="1" lang="ja-JP" altLang="en-US" dirty="0"/>
          </a:p>
        </p:txBody>
      </p:sp>
    </p:spTree>
    <p:extLst>
      <p:ext uri="{BB962C8B-B14F-4D97-AF65-F5344CB8AC3E}">
        <p14:creationId xmlns:p14="http://schemas.microsoft.com/office/powerpoint/2010/main" val="756193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52625-A566-4C78-A126-E2B5CABD331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5BF6E36-694A-B9EC-E38B-3CD31ADC45C2}"/>
              </a:ext>
            </a:extLst>
          </p:cNvPr>
          <p:cNvSpPr>
            <a:spLocks noGrp="1"/>
          </p:cNvSpPr>
          <p:nvPr>
            <p:ph type="title"/>
          </p:nvPr>
        </p:nvSpPr>
        <p:spPr>
          <a:xfrm>
            <a:off x="0" y="0"/>
            <a:ext cx="12192000" cy="720000"/>
          </a:xfrm>
          <a:noFill/>
        </p:spPr>
        <p:txBody>
          <a:bodyPr>
            <a:normAutofit/>
          </a:bodyPr>
          <a:lstStyle/>
          <a:p>
            <a:pPr algn="l"/>
            <a:r>
              <a:rPr lang="ja-JP" altLang="en-US" sz="2400" b="1" dirty="0">
                <a:latin typeface="+mn-ea"/>
                <a:ea typeface="+mn-ea"/>
              </a:rPr>
              <a:t>９．沖縄県の産業振興への寄与</a:t>
            </a:r>
          </a:p>
        </p:txBody>
      </p:sp>
      <p:sp>
        <p:nvSpPr>
          <p:cNvPr id="5" name="スライド番号プレースホルダー 4">
            <a:extLst>
              <a:ext uri="{FF2B5EF4-FFF2-40B4-BE49-F238E27FC236}">
                <a16:creationId xmlns:a16="http://schemas.microsoft.com/office/drawing/2014/main" id="{7CC4F87F-C099-BEDB-BBC5-40A8286A4331}"/>
              </a:ext>
            </a:extLst>
          </p:cNvPr>
          <p:cNvSpPr>
            <a:spLocks noGrp="1"/>
          </p:cNvSpPr>
          <p:nvPr>
            <p:ph type="sldNum" sz="quarter" idx="12"/>
          </p:nvPr>
        </p:nvSpPr>
        <p:spPr/>
        <p:txBody>
          <a:bodyPr/>
          <a:lstStyle/>
          <a:p>
            <a:fld id="{99A20FFF-7C78-4B88-A2E4-FB53FE2513C1}" type="slidenum">
              <a:rPr kumimoji="1" lang="ja-JP" altLang="en-US" smtClean="0"/>
              <a:t>10</a:t>
            </a:fld>
            <a:endParaRPr kumimoji="1" lang="ja-JP" altLang="en-US"/>
          </a:p>
        </p:txBody>
      </p:sp>
      <p:sp>
        <p:nvSpPr>
          <p:cNvPr id="6" name="テキスト ボックス 5">
            <a:extLst>
              <a:ext uri="{FF2B5EF4-FFF2-40B4-BE49-F238E27FC236}">
                <a16:creationId xmlns:a16="http://schemas.microsoft.com/office/drawing/2014/main" id="{B8921D41-E09D-9D4D-FE26-CB240AFA50B4}"/>
              </a:ext>
            </a:extLst>
          </p:cNvPr>
          <p:cNvSpPr txBox="1"/>
          <p:nvPr/>
        </p:nvSpPr>
        <p:spPr>
          <a:xfrm>
            <a:off x="1066800" y="1120588"/>
            <a:ext cx="10058400" cy="1200329"/>
          </a:xfrm>
          <a:prstGeom prst="rect">
            <a:avLst/>
          </a:prstGeom>
          <a:noFill/>
        </p:spPr>
        <p:txBody>
          <a:bodyPr wrap="square" rtlCol="0">
            <a:spAutoFit/>
          </a:bodyPr>
          <a:lstStyle/>
          <a:p>
            <a:r>
              <a:rPr lang="ja-JP" altLang="ja-JP" kern="100" dirty="0">
                <a:solidFill>
                  <a:srgbClr val="FF0000"/>
                </a:solidFill>
                <a:latin typeface="+mn-ea"/>
                <a:cs typeface="Times New Roman" panose="02020603050405020304" pitchFamily="18" charset="0"/>
              </a:rPr>
              <a:t>本事業の成果により想定される</a:t>
            </a:r>
            <a:r>
              <a:rPr lang="ja-JP" altLang="en-US" kern="100" dirty="0">
                <a:solidFill>
                  <a:srgbClr val="FF0000"/>
                </a:solidFill>
                <a:latin typeface="+mn-ea"/>
                <a:cs typeface="Times New Roman" panose="02020603050405020304" pitchFamily="18" charset="0"/>
              </a:rPr>
              <a:t>、</a:t>
            </a:r>
            <a:r>
              <a:rPr lang="ja-JP" altLang="ja-JP" kern="100" dirty="0">
                <a:solidFill>
                  <a:srgbClr val="FF0000"/>
                </a:solidFill>
                <a:latin typeface="+mn-ea"/>
                <a:cs typeface="Times New Roman" panose="02020603050405020304" pitchFamily="18" charset="0"/>
              </a:rPr>
              <a:t>沖縄県における科学技術振興および産業振興への寄与について、具体的かつ可能な限り定量的に記載してください。</a:t>
            </a:r>
            <a:br>
              <a:rPr lang="en-US" altLang="ja-JP" kern="100" dirty="0">
                <a:solidFill>
                  <a:srgbClr val="FF0000"/>
                </a:solidFill>
                <a:latin typeface="+mn-ea"/>
                <a:cs typeface="Times New Roman" panose="02020603050405020304" pitchFamily="18" charset="0"/>
              </a:rPr>
            </a:br>
            <a:r>
              <a:rPr lang="ja-JP" altLang="ja-JP" kern="100" dirty="0">
                <a:solidFill>
                  <a:srgbClr val="FF0000"/>
                </a:solidFill>
                <a:latin typeface="+mn-ea"/>
                <a:cs typeface="Times New Roman" panose="02020603050405020304" pitchFamily="18" charset="0"/>
              </a:rPr>
              <a:t>なお、知的財産の創出・活用を通じた大学等への還元、県内企業との連携による産業の活性化、さらには地域課題の解決への貢献についても含めて記載してください。</a:t>
            </a:r>
            <a:endParaRPr kumimoji="1" lang="ja-JP" altLang="en-US" dirty="0"/>
          </a:p>
        </p:txBody>
      </p:sp>
    </p:spTree>
    <p:extLst>
      <p:ext uri="{BB962C8B-B14F-4D97-AF65-F5344CB8AC3E}">
        <p14:creationId xmlns:p14="http://schemas.microsoft.com/office/powerpoint/2010/main" val="4103378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12192000" cy="720000"/>
          </a:xfrm>
          <a:noFill/>
        </p:spPr>
        <p:txBody>
          <a:bodyPr>
            <a:normAutofit/>
          </a:bodyPr>
          <a:lstStyle/>
          <a:p>
            <a:pPr algn="l"/>
            <a:r>
              <a:rPr lang="ja-JP" altLang="en-US" sz="2400" b="1" dirty="0">
                <a:latin typeface="+mn-ea"/>
                <a:ea typeface="+mn-ea"/>
              </a:rPr>
              <a:t>１．事業概要</a:t>
            </a:r>
          </a:p>
        </p:txBody>
      </p:sp>
      <p:sp>
        <p:nvSpPr>
          <p:cNvPr id="3" name="コンテンツ プレースホルダー 2"/>
          <p:cNvSpPr>
            <a:spLocks noGrp="1"/>
          </p:cNvSpPr>
          <p:nvPr>
            <p:ph idx="1"/>
          </p:nvPr>
        </p:nvSpPr>
        <p:spPr>
          <a:xfrm>
            <a:off x="657259" y="1092584"/>
            <a:ext cx="8424936" cy="473999"/>
          </a:xfrm>
          <a:ln>
            <a:noFill/>
          </a:ln>
        </p:spPr>
        <p:txBody>
          <a:bodyPr>
            <a:noAutofit/>
          </a:bodyPr>
          <a:lstStyle/>
          <a:p>
            <a:pPr marL="0" indent="0">
              <a:buNone/>
            </a:pPr>
            <a:r>
              <a:rPr lang="ja-JP" altLang="en-US" sz="1800" dirty="0">
                <a:solidFill>
                  <a:srgbClr val="FF0000"/>
                </a:solidFill>
              </a:rPr>
              <a:t>事業の背景・課題・目的を記載して下さい。</a:t>
            </a:r>
            <a:endParaRPr lang="en-US" altLang="ja-JP" sz="1800" dirty="0">
              <a:solidFill>
                <a:srgbClr val="FF0000"/>
              </a:solidFill>
            </a:endParaRPr>
          </a:p>
        </p:txBody>
      </p:sp>
      <p:sp>
        <p:nvSpPr>
          <p:cNvPr id="5" name="スライド番号プレースホルダー 4">
            <a:extLst>
              <a:ext uri="{FF2B5EF4-FFF2-40B4-BE49-F238E27FC236}">
                <a16:creationId xmlns:a16="http://schemas.microsoft.com/office/drawing/2014/main" id="{31029B02-30E0-2B71-8B8F-FC1A9A381E45}"/>
              </a:ext>
            </a:extLst>
          </p:cNvPr>
          <p:cNvSpPr>
            <a:spLocks noGrp="1"/>
          </p:cNvSpPr>
          <p:nvPr>
            <p:ph type="sldNum" sz="quarter" idx="12"/>
          </p:nvPr>
        </p:nvSpPr>
        <p:spPr/>
        <p:txBody>
          <a:bodyPr/>
          <a:lstStyle/>
          <a:p>
            <a:fld id="{99A20FFF-7C78-4B88-A2E4-FB53FE2513C1}" type="slidenum">
              <a:rPr kumimoji="1" lang="ja-JP" altLang="en-US" smtClean="0"/>
              <a:t>2</a:t>
            </a:fld>
            <a:endParaRPr kumimoji="1" lang="ja-JP" altLang="en-US"/>
          </a:p>
        </p:txBody>
      </p:sp>
    </p:spTree>
    <p:extLst>
      <p:ext uri="{BB962C8B-B14F-4D97-AF65-F5344CB8AC3E}">
        <p14:creationId xmlns:p14="http://schemas.microsoft.com/office/powerpoint/2010/main" val="2382394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96B43-2B46-12C4-3842-59995AA45FE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D6A2F6F-3C6C-2320-6A67-0D4CF64E025D}"/>
              </a:ext>
            </a:extLst>
          </p:cNvPr>
          <p:cNvSpPr>
            <a:spLocks noGrp="1"/>
          </p:cNvSpPr>
          <p:nvPr>
            <p:ph type="title"/>
          </p:nvPr>
        </p:nvSpPr>
        <p:spPr>
          <a:xfrm>
            <a:off x="0" y="-1"/>
            <a:ext cx="12192000" cy="720000"/>
          </a:xfrm>
          <a:noFill/>
        </p:spPr>
        <p:txBody>
          <a:bodyPr>
            <a:normAutofit/>
          </a:bodyPr>
          <a:lstStyle/>
          <a:p>
            <a:pPr algn="l"/>
            <a:r>
              <a:rPr lang="ja-JP" altLang="en-US" sz="2400" b="1" dirty="0">
                <a:latin typeface="+mn-ea"/>
                <a:ea typeface="+mn-ea"/>
              </a:rPr>
              <a:t>２．目指す事業の概要とビジネスモデル</a:t>
            </a:r>
          </a:p>
        </p:txBody>
      </p:sp>
      <p:sp>
        <p:nvSpPr>
          <p:cNvPr id="5" name="スライド番号プレースホルダー 4">
            <a:extLst>
              <a:ext uri="{FF2B5EF4-FFF2-40B4-BE49-F238E27FC236}">
                <a16:creationId xmlns:a16="http://schemas.microsoft.com/office/drawing/2014/main" id="{D5E24338-DD60-B63F-54DE-EE47DC566E19}"/>
              </a:ext>
            </a:extLst>
          </p:cNvPr>
          <p:cNvSpPr>
            <a:spLocks noGrp="1"/>
          </p:cNvSpPr>
          <p:nvPr>
            <p:ph type="sldNum" sz="quarter" idx="12"/>
          </p:nvPr>
        </p:nvSpPr>
        <p:spPr/>
        <p:txBody>
          <a:bodyPr/>
          <a:lstStyle/>
          <a:p>
            <a:fld id="{99A20FFF-7C78-4B88-A2E4-FB53FE2513C1}" type="slidenum">
              <a:rPr kumimoji="1" lang="ja-JP" altLang="en-US" smtClean="0"/>
              <a:t>3</a:t>
            </a:fld>
            <a:endParaRPr kumimoji="1" lang="ja-JP" altLang="en-US"/>
          </a:p>
        </p:txBody>
      </p:sp>
      <p:sp>
        <p:nvSpPr>
          <p:cNvPr id="4" name="テキスト ボックス 3">
            <a:extLst>
              <a:ext uri="{FF2B5EF4-FFF2-40B4-BE49-F238E27FC236}">
                <a16:creationId xmlns:a16="http://schemas.microsoft.com/office/drawing/2014/main" id="{612CF41E-0E6C-1467-51B3-E998BC4DE0FA}"/>
              </a:ext>
            </a:extLst>
          </p:cNvPr>
          <p:cNvSpPr txBox="1"/>
          <p:nvPr/>
        </p:nvSpPr>
        <p:spPr>
          <a:xfrm>
            <a:off x="564776" y="1021976"/>
            <a:ext cx="10110460" cy="369332"/>
          </a:xfrm>
          <a:prstGeom prst="rect">
            <a:avLst/>
          </a:prstGeom>
          <a:noFill/>
        </p:spPr>
        <p:txBody>
          <a:bodyPr wrap="none" rtlCol="0">
            <a:spAutoFit/>
          </a:bodyPr>
          <a:lstStyle/>
          <a:p>
            <a:r>
              <a:rPr lang="ja-JP" altLang="en-US" dirty="0">
                <a:solidFill>
                  <a:srgbClr val="FF0000"/>
                </a:solidFill>
              </a:rPr>
              <a:t>想定される市場ニーズの仮説に基づき、当該事業のビジネスモデルについて記載してください。</a:t>
            </a:r>
            <a:endParaRPr lang="en-US" altLang="ja-JP" dirty="0">
              <a:solidFill>
                <a:srgbClr val="FF0000"/>
              </a:solidFill>
            </a:endParaRPr>
          </a:p>
        </p:txBody>
      </p:sp>
    </p:spTree>
    <p:extLst>
      <p:ext uri="{BB962C8B-B14F-4D97-AF65-F5344CB8AC3E}">
        <p14:creationId xmlns:p14="http://schemas.microsoft.com/office/powerpoint/2010/main" val="4235129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38A1B-CDB5-1AC5-5ACE-87423B8412A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019E66A-FC70-FE89-2BDA-D2D5EA0F4B2A}"/>
              </a:ext>
            </a:extLst>
          </p:cNvPr>
          <p:cNvSpPr>
            <a:spLocks noGrp="1"/>
          </p:cNvSpPr>
          <p:nvPr>
            <p:ph type="title"/>
          </p:nvPr>
        </p:nvSpPr>
        <p:spPr>
          <a:xfrm>
            <a:off x="0" y="-1"/>
            <a:ext cx="12192000" cy="720000"/>
          </a:xfrm>
          <a:noFill/>
        </p:spPr>
        <p:txBody>
          <a:bodyPr>
            <a:normAutofit/>
          </a:bodyPr>
          <a:lstStyle/>
          <a:p>
            <a:pPr algn="l"/>
            <a:r>
              <a:rPr lang="ja-JP" altLang="en-US" sz="2400" b="1" dirty="0">
                <a:latin typeface="+mn-ea"/>
                <a:ea typeface="+mn-ea"/>
              </a:rPr>
              <a:t>３．活用する大学等の研究成果</a:t>
            </a:r>
          </a:p>
        </p:txBody>
      </p:sp>
      <p:sp>
        <p:nvSpPr>
          <p:cNvPr id="5" name="スライド番号プレースホルダー 4">
            <a:extLst>
              <a:ext uri="{FF2B5EF4-FFF2-40B4-BE49-F238E27FC236}">
                <a16:creationId xmlns:a16="http://schemas.microsoft.com/office/drawing/2014/main" id="{C501EF9A-93FF-DB80-7EE6-05F8A7D3C41B}"/>
              </a:ext>
            </a:extLst>
          </p:cNvPr>
          <p:cNvSpPr>
            <a:spLocks noGrp="1"/>
          </p:cNvSpPr>
          <p:nvPr>
            <p:ph type="sldNum" sz="quarter" idx="12"/>
          </p:nvPr>
        </p:nvSpPr>
        <p:spPr/>
        <p:txBody>
          <a:bodyPr/>
          <a:lstStyle/>
          <a:p>
            <a:fld id="{99A20FFF-7C78-4B88-A2E4-FB53FE2513C1}" type="slidenum">
              <a:rPr kumimoji="1" lang="ja-JP" altLang="en-US" smtClean="0"/>
              <a:t>4</a:t>
            </a:fld>
            <a:endParaRPr kumimoji="1" lang="ja-JP" altLang="en-US"/>
          </a:p>
        </p:txBody>
      </p:sp>
      <p:sp>
        <p:nvSpPr>
          <p:cNvPr id="6" name="テキスト ボックス 5">
            <a:extLst>
              <a:ext uri="{FF2B5EF4-FFF2-40B4-BE49-F238E27FC236}">
                <a16:creationId xmlns:a16="http://schemas.microsoft.com/office/drawing/2014/main" id="{950637C6-96DA-DE1B-DFED-1445E1B39F49}"/>
              </a:ext>
            </a:extLst>
          </p:cNvPr>
          <p:cNvSpPr txBox="1"/>
          <p:nvPr/>
        </p:nvSpPr>
        <p:spPr>
          <a:xfrm>
            <a:off x="553569" y="972236"/>
            <a:ext cx="9890313" cy="369332"/>
          </a:xfrm>
          <a:prstGeom prst="rect">
            <a:avLst/>
          </a:prstGeom>
          <a:noFill/>
        </p:spPr>
        <p:txBody>
          <a:bodyPr wrap="square">
            <a:spAutoFit/>
          </a:bodyPr>
          <a:lstStyle/>
          <a:p>
            <a:pPr marL="0" indent="0">
              <a:buNone/>
            </a:pPr>
            <a:r>
              <a:rPr lang="ja-JP" altLang="en-US" sz="1800" dirty="0">
                <a:solidFill>
                  <a:srgbClr val="FF0000"/>
                </a:solidFill>
              </a:rPr>
              <a:t>活用する大学等の研究成果、および研究成果の優位性・新規性について記載してください。</a:t>
            </a:r>
            <a:endParaRPr lang="en-US" altLang="ja-JP" sz="1800" dirty="0">
              <a:solidFill>
                <a:srgbClr val="FF0000"/>
              </a:solidFill>
            </a:endParaRPr>
          </a:p>
        </p:txBody>
      </p:sp>
    </p:spTree>
    <p:extLst>
      <p:ext uri="{BB962C8B-B14F-4D97-AF65-F5344CB8AC3E}">
        <p14:creationId xmlns:p14="http://schemas.microsoft.com/office/powerpoint/2010/main" val="1623203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39B71-6E27-C9F8-92AF-E73C460D779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5046E8D-2079-FF5E-E236-5BBFF22B7765}"/>
              </a:ext>
            </a:extLst>
          </p:cNvPr>
          <p:cNvSpPr>
            <a:spLocks noGrp="1"/>
          </p:cNvSpPr>
          <p:nvPr>
            <p:ph type="title"/>
          </p:nvPr>
        </p:nvSpPr>
        <p:spPr>
          <a:xfrm>
            <a:off x="0" y="-1"/>
            <a:ext cx="12192000" cy="720000"/>
          </a:xfrm>
          <a:noFill/>
        </p:spPr>
        <p:txBody>
          <a:bodyPr>
            <a:normAutofit/>
          </a:bodyPr>
          <a:lstStyle/>
          <a:p>
            <a:pPr algn="l"/>
            <a:r>
              <a:rPr lang="ja-JP" altLang="en-US" sz="2400" b="1" dirty="0">
                <a:latin typeface="+mn-ea"/>
                <a:ea typeface="+mn-ea"/>
              </a:rPr>
              <a:t>４．事業化に向けた課題</a:t>
            </a:r>
          </a:p>
        </p:txBody>
      </p:sp>
      <p:sp>
        <p:nvSpPr>
          <p:cNvPr id="5" name="スライド番号プレースホルダー 4">
            <a:extLst>
              <a:ext uri="{FF2B5EF4-FFF2-40B4-BE49-F238E27FC236}">
                <a16:creationId xmlns:a16="http://schemas.microsoft.com/office/drawing/2014/main" id="{B678FED1-DC47-B309-A537-6F216463E7F8}"/>
              </a:ext>
            </a:extLst>
          </p:cNvPr>
          <p:cNvSpPr>
            <a:spLocks noGrp="1"/>
          </p:cNvSpPr>
          <p:nvPr>
            <p:ph type="sldNum" sz="quarter" idx="12"/>
          </p:nvPr>
        </p:nvSpPr>
        <p:spPr/>
        <p:txBody>
          <a:bodyPr/>
          <a:lstStyle/>
          <a:p>
            <a:fld id="{99A20FFF-7C78-4B88-A2E4-FB53FE2513C1}" type="slidenum">
              <a:rPr kumimoji="1" lang="ja-JP" altLang="en-US" smtClean="0"/>
              <a:t>5</a:t>
            </a:fld>
            <a:endParaRPr kumimoji="1" lang="ja-JP" altLang="en-US"/>
          </a:p>
        </p:txBody>
      </p:sp>
      <p:sp>
        <p:nvSpPr>
          <p:cNvPr id="4" name="テキスト ボックス 3">
            <a:extLst>
              <a:ext uri="{FF2B5EF4-FFF2-40B4-BE49-F238E27FC236}">
                <a16:creationId xmlns:a16="http://schemas.microsoft.com/office/drawing/2014/main" id="{A6373D4F-F108-5299-4A0F-2788B881383C}"/>
              </a:ext>
            </a:extLst>
          </p:cNvPr>
          <p:cNvSpPr txBox="1"/>
          <p:nvPr/>
        </p:nvSpPr>
        <p:spPr>
          <a:xfrm>
            <a:off x="714934" y="811777"/>
            <a:ext cx="9935137" cy="646331"/>
          </a:xfrm>
          <a:prstGeom prst="rect">
            <a:avLst/>
          </a:prstGeom>
          <a:noFill/>
        </p:spPr>
        <p:txBody>
          <a:bodyPr wrap="square">
            <a:spAutoFit/>
          </a:bodyPr>
          <a:lstStyle/>
          <a:p>
            <a:r>
              <a:rPr lang="ja-JP" altLang="ja-JP" sz="1800" dirty="0">
                <a:solidFill>
                  <a:srgbClr val="FF0000"/>
                </a:solidFill>
                <a:effectLst/>
                <a:latin typeface="+mn-ea"/>
                <a:cs typeface="Times New Roman" panose="02020603050405020304" pitchFamily="18" charset="0"/>
              </a:rPr>
              <a:t>事業化に向け</a:t>
            </a:r>
            <a:r>
              <a:rPr lang="ja-JP" altLang="en-US" sz="1800" dirty="0">
                <a:solidFill>
                  <a:srgbClr val="FF0000"/>
                </a:solidFill>
                <a:effectLst/>
                <a:latin typeface="+mn-ea"/>
                <a:cs typeface="Times New Roman" panose="02020603050405020304" pitchFamily="18" charset="0"/>
              </a:rPr>
              <a:t>想定される</a:t>
            </a:r>
            <a:r>
              <a:rPr lang="ja-JP" altLang="ja-JP" sz="1800" dirty="0">
                <a:solidFill>
                  <a:srgbClr val="FF0000"/>
                </a:solidFill>
                <a:effectLst/>
                <a:latin typeface="+mn-ea"/>
                <a:cs typeface="Times New Roman" panose="02020603050405020304" pitchFamily="18" charset="0"/>
              </a:rPr>
              <a:t>課題</a:t>
            </a:r>
            <a:r>
              <a:rPr lang="ja-JP" altLang="en-US" sz="1800" dirty="0">
                <a:solidFill>
                  <a:srgbClr val="FF0000"/>
                </a:solidFill>
                <a:effectLst/>
                <a:latin typeface="+mn-ea"/>
                <a:cs typeface="Times New Roman" panose="02020603050405020304" pitchFamily="18" charset="0"/>
              </a:rPr>
              <a:t>を明確化し、それら</a:t>
            </a:r>
            <a:r>
              <a:rPr lang="ja-JP" altLang="ja-JP" sz="1800" dirty="0">
                <a:solidFill>
                  <a:srgbClr val="FF0000"/>
                </a:solidFill>
                <a:effectLst/>
                <a:latin typeface="+mn-ea"/>
                <a:cs typeface="Times New Roman" panose="02020603050405020304" pitchFamily="18" charset="0"/>
              </a:rPr>
              <a:t>の解決に</a:t>
            </a:r>
            <a:r>
              <a:rPr lang="ja-JP" altLang="en-US" sz="1800" dirty="0">
                <a:solidFill>
                  <a:srgbClr val="FF0000"/>
                </a:solidFill>
                <a:effectLst/>
                <a:latin typeface="+mn-ea"/>
                <a:cs typeface="Times New Roman" panose="02020603050405020304" pitchFamily="18" charset="0"/>
              </a:rPr>
              <a:t>資する検討・実証を</a:t>
            </a:r>
            <a:r>
              <a:rPr lang="ja-JP" altLang="ja-JP" sz="1800" dirty="0">
                <a:solidFill>
                  <a:srgbClr val="FF0000"/>
                </a:solidFill>
                <a:effectLst/>
                <a:latin typeface="+mn-ea"/>
                <a:cs typeface="Times New Roman" panose="02020603050405020304" pitchFamily="18" charset="0"/>
              </a:rPr>
              <a:t>、</a:t>
            </a:r>
            <a:br>
              <a:rPr lang="en-US" altLang="ja-JP" sz="1800" dirty="0">
                <a:solidFill>
                  <a:srgbClr val="FF0000"/>
                </a:solidFill>
                <a:effectLst/>
                <a:latin typeface="+mn-ea"/>
                <a:cs typeface="Times New Roman" panose="02020603050405020304" pitchFamily="18" charset="0"/>
              </a:rPr>
            </a:br>
            <a:r>
              <a:rPr lang="ja-JP" altLang="ja-JP" sz="1800" dirty="0">
                <a:solidFill>
                  <a:srgbClr val="FF0000"/>
                </a:solidFill>
                <a:effectLst/>
                <a:latin typeface="+mn-ea"/>
                <a:cs typeface="Times New Roman" panose="02020603050405020304" pitchFamily="18" charset="0"/>
              </a:rPr>
              <a:t>本補助事業において</a:t>
            </a:r>
            <a:r>
              <a:rPr lang="ja-JP" altLang="en-US" sz="1800" dirty="0">
                <a:solidFill>
                  <a:srgbClr val="FF0000"/>
                </a:solidFill>
                <a:effectLst/>
                <a:latin typeface="+mn-ea"/>
                <a:cs typeface="Times New Roman" panose="02020603050405020304" pitchFamily="18" charset="0"/>
              </a:rPr>
              <a:t>実施する</a:t>
            </a:r>
            <a:r>
              <a:rPr lang="ja-JP" altLang="ja-JP" sz="1800" dirty="0">
                <a:solidFill>
                  <a:srgbClr val="FF0000"/>
                </a:solidFill>
                <a:effectLst/>
                <a:latin typeface="+mn-ea"/>
                <a:cs typeface="Times New Roman" panose="02020603050405020304" pitchFamily="18" charset="0"/>
              </a:rPr>
              <a:t>必要性および妥当性について</a:t>
            </a:r>
            <a:r>
              <a:rPr lang="ja-JP" altLang="en-US" sz="1800" dirty="0">
                <a:solidFill>
                  <a:srgbClr val="FF0000"/>
                </a:solidFill>
                <a:effectLst/>
                <a:latin typeface="+mn-ea"/>
                <a:cs typeface="Times New Roman" panose="02020603050405020304" pitchFamily="18" charset="0"/>
              </a:rPr>
              <a:t>、具体的に</a:t>
            </a:r>
            <a:r>
              <a:rPr lang="ja-JP" altLang="ja-JP" sz="1800" dirty="0">
                <a:solidFill>
                  <a:srgbClr val="FF0000"/>
                </a:solidFill>
                <a:effectLst/>
                <a:latin typeface="+mn-ea"/>
                <a:cs typeface="Times New Roman" panose="02020603050405020304" pitchFamily="18" charset="0"/>
              </a:rPr>
              <a:t>記載してください。</a:t>
            </a:r>
            <a:endParaRPr lang="ja-JP" altLang="en-US" dirty="0">
              <a:solidFill>
                <a:srgbClr val="FF0000"/>
              </a:solidFill>
              <a:latin typeface="+mn-ea"/>
            </a:endParaRPr>
          </a:p>
        </p:txBody>
      </p:sp>
    </p:spTree>
    <p:extLst>
      <p:ext uri="{BB962C8B-B14F-4D97-AF65-F5344CB8AC3E}">
        <p14:creationId xmlns:p14="http://schemas.microsoft.com/office/powerpoint/2010/main" val="640175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71AE6-DB88-8C33-174C-5CB19986638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9CE24C1-C9B3-2FAC-E6AC-B5B59D5A5251}"/>
              </a:ext>
            </a:extLst>
          </p:cNvPr>
          <p:cNvSpPr>
            <a:spLocks noGrp="1"/>
          </p:cNvSpPr>
          <p:nvPr>
            <p:ph type="title"/>
          </p:nvPr>
        </p:nvSpPr>
        <p:spPr>
          <a:xfrm>
            <a:off x="0" y="-1"/>
            <a:ext cx="12192000" cy="720000"/>
          </a:xfrm>
          <a:noFill/>
        </p:spPr>
        <p:txBody>
          <a:bodyPr>
            <a:normAutofit/>
          </a:bodyPr>
          <a:lstStyle/>
          <a:p>
            <a:pPr algn="l"/>
            <a:r>
              <a:rPr lang="ja-JP" altLang="en-US" sz="2400" b="1" dirty="0">
                <a:latin typeface="+mn-ea"/>
                <a:ea typeface="+mn-ea"/>
              </a:rPr>
              <a:t>５．プロジェクトの実施内容・成果目標</a:t>
            </a:r>
          </a:p>
        </p:txBody>
      </p:sp>
      <p:sp>
        <p:nvSpPr>
          <p:cNvPr id="5" name="スライド番号プレースホルダー 4">
            <a:extLst>
              <a:ext uri="{FF2B5EF4-FFF2-40B4-BE49-F238E27FC236}">
                <a16:creationId xmlns:a16="http://schemas.microsoft.com/office/drawing/2014/main" id="{584E6064-B626-77C3-4C76-44CCD9A840C9}"/>
              </a:ext>
            </a:extLst>
          </p:cNvPr>
          <p:cNvSpPr>
            <a:spLocks noGrp="1"/>
          </p:cNvSpPr>
          <p:nvPr>
            <p:ph type="sldNum" sz="quarter" idx="12"/>
          </p:nvPr>
        </p:nvSpPr>
        <p:spPr/>
        <p:txBody>
          <a:bodyPr/>
          <a:lstStyle/>
          <a:p>
            <a:fld id="{99A20FFF-7C78-4B88-A2E4-FB53FE2513C1}" type="slidenum">
              <a:rPr kumimoji="1" lang="ja-JP" altLang="en-US" smtClean="0"/>
              <a:t>6</a:t>
            </a:fld>
            <a:endParaRPr kumimoji="1" lang="ja-JP" altLang="en-US"/>
          </a:p>
        </p:txBody>
      </p:sp>
      <p:sp>
        <p:nvSpPr>
          <p:cNvPr id="6" name="テキスト ボックス 5">
            <a:extLst>
              <a:ext uri="{FF2B5EF4-FFF2-40B4-BE49-F238E27FC236}">
                <a16:creationId xmlns:a16="http://schemas.microsoft.com/office/drawing/2014/main" id="{36776303-C41B-E92E-25E1-B88BBB0FFB9D}"/>
              </a:ext>
            </a:extLst>
          </p:cNvPr>
          <p:cNvSpPr txBox="1"/>
          <p:nvPr/>
        </p:nvSpPr>
        <p:spPr>
          <a:xfrm>
            <a:off x="275664" y="719999"/>
            <a:ext cx="6145306" cy="369332"/>
          </a:xfrm>
          <a:prstGeom prst="rect">
            <a:avLst/>
          </a:prstGeom>
          <a:noFill/>
        </p:spPr>
        <p:txBody>
          <a:bodyPr wrap="square">
            <a:spAutoFit/>
          </a:bodyPr>
          <a:lstStyle/>
          <a:p>
            <a:pPr marL="0" indent="0">
              <a:buNone/>
            </a:pPr>
            <a:r>
              <a:rPr lang="ja-JP" altLang="en-US" sz="1800" b="1" dirty="0"/>
              <a:t>サブテーマ①　　○○○○　</a:t>
            </a:r>
            <a:endParaRPr lang="en-US" altLang="ja-JP" sz="1800" b="1" dirty="0">
              <a:solidFill>
                <a:srgbClr val="FF0000"/>
              </a:solidFill>
            </a:endParaRPr>
          </a:p>
        </p:txBody>
      </p:sp>
      <p:sp>
        <p:nvSpPr>
          <p:cNvPr id="8" name="テキスト ボックス 7">
            <a:extLst>
              <a:ext uri="{FF2B5EF4-FFF2-40B4-BE49-F238E27FC236}">
                <a16:creationId xmlns:a16="http://schemas.microsoft.com/office/drawing/2014/main" id="{DFB37E18-00C1-7B22-FB3F-B01A88CF0A04}"/>
              </a:ext>
            </a:extLst>
          </p:cNvPr>
          <p:cNvSpPr txBox="1"/>
          <p:nvPr/>
        </p:nvSpPr>
        <p:spPr>
          <a:xfrm>
            <a:off x="2001369" y="1809331"/>
            <a:ext cx="8189261" cy="1200329"/>
          </a:xfrm>
          <a:prstGeom prst="rect">
            <a:avLst/>
          </a:prstGeom>
          <a:noFill/>
        </p:spPr>
        <p:txBody>
          <a:bodyPr wrap="square">
            <a:spAutoFit/>
          </a:bodyPr>
          <a:lstStyle/>
          <a:p>
            <a:pPr>
              <a:buNone/>
            </a:pPr>
            <a:r>
              <a:rPr lang="ja-JP" altLang="ja-JP" kern="100" dirty="0">
                <a:solidFill>
                  <a:srgbClr val="FF0000"/>
                </a:solidFill>
                <a:effectLst/>
                <a:latin typeface="+mn-ea"/>
                <a:cs typeface="Times New Roman" panose="02020603050405020304" pitchFamily="18" charset="0"/>
              </a:rPr>
              <a:t>本補助事業において実施する</a:t>
            </a:r>
            <a:r>
              <a:rPr lang="ja-JP" altLang="en-US" kern="100" dirty="0">
                <a:solidFill>
                  <a:srgbClr val="FF0000"/>
                </a:solidFill>
                <a:effectLst/>
                <a:latin typeface="+mn-ea"/>
                <a:cs typeface="Times New Roman" panose="02020603050405020304" pitchFamily="18" charset="0"/>
              </a:rPr>
              <a:t>プロジェクトの内容および成果目標</a:t>
            </a:r>
            <a:r>
              <a:rPr lang="ja-JP" altLang="ja-JP" kern="100" dirty="0">
                <a:solidFill>
                  <a:srgbClr val="FF0000"/>
                </a:solidFill>
                <a:effectLst/>
                <a:latin typeface="+mn-ea"/>
                <a:cs typeface="Times New Roman" panose="02020603050405020304" pitchFamily="18" charset="0"/>
              </a:rPr>
              <a:t>について</a:t>
            </a:r>
            <a:r>
              <a:rPr lang="ja-JP" altLang="en-US" kern="100" dirty="0">
                <a:solidFill>
                  <a:srgbClr val="FF0000"/>
                </a:solidFill>
                <a:effectLst/>
                <a:latin typeface="+mn-ea"/>
                <a:cs typeface="Times New Roman" panose="02020603050405020304" pitchFamily="18" charset="0"/>
              </a:rPr>
              <a:t>、</a:t>
            </a:r>
            <a:br>
              <a:rPr lang="en-US" altLang="ja-JP" kern="100" dirty="0">
                <a:solidFill>
                  <a:srgbClr val="FF0000"/>
                </a:solidFill>
                <a:effectLst/>
                <a:latin typeface="+mn-ea"/>
                <a:cs typeface="Times New Roman" panose="02020603050405020304" pitchFamily="18" charset="0"/>
              </a:rPr>
            </a:br>
            <a:r>
              <a:rPr lang="ja-JP" altLang="en-US" kern="100" dirty="0">
                <a:solidFill>
                  <a:srgbClr val="FF0000"/>
                </a:solidFill>
                <a:effectLst/>
                <a:latin typeface="+mn-ea"/>
                <a:cs typeface="Times New Roman" panose="02020603050405020304" pitchFamily="18" charset="0"/>
              </a:rPr>
              <a:t>図表等を用いてわかりやすく</a:t>
            </a:r>
            <a:r>
              <a:rPr lang="ja-JP" altLang="ja-JP" kern="100" dirty="0">
                <a:solidFill>
                  <a:srgbClr val="FF0000"/>
                </a:solidFill>
                <a:effectLst/>
                <a:latin typeface="+mn-ea"/>
                <a:cs typeface="Times New Roman" panose="02020603050405020304" pitchFamily="18" charset="0"/>
              </a:rPr>
              <a:t>記載してください。</a:t>
            </a:r>
            <a:endParaRPr lang="en-US" altLang="ja-JP" kern="100" dirty="0">
              <a:solidFill>
                <a:srgbClr val="FF0000"/>
              </a:solidFill>
              <a:effectLst/>
              <a:latin typeface="+mn-ea"/>
              <a:cs typeface="Times New Roman" panose="02020603050405020304" pitchFamily="18" charset="0"/>
            </a:endParaRPr>
          </a:p>
          <a:p>
            <a:pPr>
              <a:buNone/>
            </a:pPr>
            <a:r>
              <a:rPr lang="ja-JP" altLang="en-US" kern="100" dirty="0">
                <a:solidFill>
                  <a:srgbClr val="FF0000"/>
                </a:solidFill>
                <a:latin typeface="+mn-ea"/>
                <a:cs typeface="Times New Roman" panose="02020603050405020304" pitchFamily="18" charset="0"/>
              </a:rPr>
              <a:t>また、申請する補助期間（１年度又は最大２年度）に応じて、</a:t>
            </a:r>
            <a:br>
              <a:rPr lang="en-US" altLang="ja-JP" kern="100" dirty="0">
                <a:solidFill>
                  <a:srgbClr val="FF0000"/>
                </a:solidFill>
                <a:latin typeface="+mn-ea"/>
                <a:cs typeface="Times New Roman" panose="02020603050405020304" pitchFamily="18" charset="0"/>
              </a:rPr>
            </a:br>
            <a:r>
              <a:rPr lang="ja-JP" altLang="en-US" kern="100" dirty="0">
                <a:solidFill>
                  <a:srgbClr val="FF0000"/>
                </a:solidFill>
                <a:latin typeface="+mn-ea"/>
                <a:cs typeface="Times New Roman" panose="02020603050405020304" pitchFamily="18" charset="0"/>
              </a:rPr>
              <a:t>各年度毎の成果目標が明確に分かるように記載してください。</a:t>
            </a:r>
            <a:endParaRPr lang="ja-JP" altLang="ja-JP" kern="100" dirty="0">
              <a:solidFill>
                <a:srgbClr val="FF0000"/>
              </a:solidFill>
              <a:effectLst/>
              <a:latin typeface="+mn-ea"/>
              <a:cs typeface="Times New Roman" panose="02020603050405020304" pitchFamily="18" charset="0"/>
            </a:endParaRPr>
          </a:p>
        </p:txBody>
      </p:sp>
    </p:spTree>
    <p:extLst>
      <p:ext uri="{BB962C8B-B14F-4D97-AF65-F5344CB8AC3E}">
        <p14:creationId xmlns:p14="http://schemas.microsoft.com/office/powerpoint/2010/main" val="1249715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5FE74-7E61-DEC6-9BF4-8F5811DE692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A2CB3B6-C6EA-96E3-1367-E4A30597A918}"/>
              </a:ext>
            </a:extLst>
          </p:cNvPr>
          <p:cNvSpPr>
            <a:spLocks noGrp="1"/>
          </p:cNvSpPr>
          <p:nvPr>
            <p:ph type="title"/>
          </p:nvPr>
        </p:nvSpPr>
        <p:spPr>
          <a:xfrm>
            <a:off x="0" y="0"/>
            <a:ext cx="12192000" cy="720000"/>
          </a:xfrm>
          <a:noFill/>
        </p:spPr>
        <p:txBody>
          <a:bodyPr>
            <a:normAutofit/>
          </a:bodyPr>
          <a:lstStyle/>
          <a:p>
            <a:pPr algn="l"/>
            <a:r>
              <a:rPr lang="ja-JP" altLang="en-US" sz="2400" b="1" dirty="0">
                <a:latin typeface="+mn-ea"/>
                <a:ea typeface="+mn-ea"/>
              </a:rPr>
              <a:t>６．事業化までのロードマップ</a:t>
            </a:r>
          </a:p>
        </p:txBody>
      </p:sp>
      <p:sp>
        <p:nvSpPr>
          <p:cNvPr id="5" name="スライド番号プレースホルダー 4">
            <a:extLst>
              <a:ext uri="{FF2B5EF4-FFF2-40B4-BE49-F238E27FC236}">
                <a16:creationId xmlns:a16="http://schemas.microsoft.com/office/drawing/2014/main" id="{B737D298-5457-9D25-E4B4-52C677A24373}"/>
              </a:ext>
            </a:extLst>
          </p:cNvPr>
          <p:cNvSpPr>
            <a:spLocks noGrp="1"/>
          </p:cNvSpPr>
          <p:nvPr>
            <p:ph type="sldNum" sz="quarter" idx="12"/>
          </p:nvPr>
        </p:nvSpPr>
        <p:spPr/>
        <p:txBody>
          <a:bodyPr/>
          <a:lstStyle/>
          <a:p>
            <a:fld id="{99A20FFF-7C78-4B88-A2E4-FB53FE2513C1}" type="slidenum">
              <a:rPr kumimoji="1" lang="ja-JP" altLang="en-US" smtClean="0"/>
              <a:t>7</a:t>
            </a:fld>
            <a:endParaRPr kumimoji="1" lang="ja-JP" altLang="en-US"/>
          </a:p>
        </p:txBody>
      </p:sp>
      <p:pic>
        <p:nvPicPr>
          <p:cNvPr id="3" name="図 2">
            <a:extLst>
              <a:ext uri="{FF2B5EF4-FFF2-40B4-BE49-F238E27FC236}">
                <a16:creationId xmlns:a16="http://schemas.microsoft.com/office/drawing/2014/main" id="{39401C28-0323-528F-FCF7-40547FF521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506212" y="2377676"/>
            <a:ext cx="8791849" cy="3295762"/>
          </a:xfrm>
          <a:prstGeom prst="rect">
            <a:avLst/>
          </a:prstGeom>
          <a:noFill/>
          <a:ln>
            <a:noFill/>
          </a:ln>
        </p:spPr>
      </p:pic>
      <p:sp>
        <p:nvSpPr>
          <p:cNvPr id="6" name="テキスト ボックス 5">
            <a:extLst>
              <a:ext uri="{FF2B5EF4-FFF2-40B4-BE49-F238E27FC236}">
                <a16:creationId xmlns:a16="http://schemas.microsoft.com/office/drawing/2014/main" id="{7C700F8A-9EBC-7285-AE97-9878444F5791}"/>
              </a:ext>
            </a:extLst>
          </p:cNvPr>
          <p:cNvSpPr txBox="1"/>
          <p:nvPr/>
        </p:nvSpPr>
        <p:spPr>
          <a:xfrm>
            <a:off x="580464" y="1048434"/>
            <a:ext cx="10141325" cy="646331"/>
          </a:xfrm>
          <a:prstGeom prst="rect">
            <a:avLst/>
          </a:prstGeom>
          <a:noFill/>
        </p:spPr>
        <p:txBody>
          <a:bodyPr wrap="square">
            <a:spAutoFit/>
          </a:bodyPr>
          <a:lstStyle/>
          <a:p>
            <a:r>
              <a:rPr lang="ja-JP" altLang="en-US" dirty="0">
                <a:solidFill>
                  <a:srgbClr val="FF0000"/>
                </a:solidFill>
                <a:latin typeface="+mn-ea"/>
              </a:rPr>
              <a:t>事業化に至るまでの道筋について、主要なマイルストーン、本補助事業における達成内容および事業終了後の展開を含め、図表等を用いて記載してください。</a:t>
            </a:r>
          </a:p>
        </p:txBody>
      </p:sp>
      <p:sp>
        <p:nvSpPr>
          <p:cNvPr id="7" name="テキスト ボックス 6">
            <a:extLst>
              <a:ext uri="{FF2B5EF4-FFF2-40B4-BE49-F238E27FC236}">
                <a16:creationId xmlns:a16="http://schemas.microsoft.com/office/drawing/2014/main" id="{B582B236-77CC-1D47-C3D4-72B6067B3369}"/>
              </a:ext>
            </a:extLst>
          </p:cNvPr>
          <p:cNvSpPr txBox="1"/>
          <p:nvPr/>
        </p:nvSpPr>
        <p:spPr>
          <a:xfrm>
            <a:off x="1506212" y="2023199"/>
            <a:ext cx="1338828" cy="369332"/>
          </a:xfrm>
          <a:prstGeom prst="rect">
            <a:avLst/>
          </a:prstGeom>
          <a:noFill/>
        </p:spPr>
        <p:txBody>
          <a:bodyPr wrap="none" rtlCol="0">
            <a:spAutoFit/>
          </a:bodyPr>
          <a:lstStyle/>
          <a:p>
            <a:r>
              <a:rPr lang="ja-JP" altLang="en-US" dirty="0">
                <a:solidFill>
                  <a:srgbClr val="3333FF"/>
                </a:solidFill>
              </a:rPr>
              <a:t>（記載例）</a:t>
            </a:r>
            <a:endParaRPr kumimoji="1" lang="ja-JP" altLang="en-US" dirty="0">
              <a:solidFill>
                <a:srgbClr val="3333FF"/>
              </a:solidFill>
            </a:endParaRPr>
          </a:p>
        </p:txBody>
      </p:sp>
    </p:spTree>
    <p:extLst>
      <p:ext uri="{BB962C8B-B14F-4D97-AF65-F5344CB8AC3E}">
        <p14:creationId xmlns:p14="http://schemas.microsoft.com/office/powerpoint/2010/main" val="3564053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12192000" cy="720000"/>
          </a:xfrm>
          <a:noFill/>
        </p:spPr>
        <p:txBody>
          <a:bodyPr>
            <a:normAutofit/>
          </a:bodyPr>
          <a:lstStyle/>
          <a:p>
            <a:pPr algn="l"/>
            <a:r>
              <a:rPr lang="ja-JP" altLang="en-US" sz="2400" b="1" dirty="0">
                <a:latin typeface="+mn-ea"/>
                <a:ea typeface="+mn-ea"/>
              </a:rPr>
              <a:t>７．プロジェクトの実施体制</a:t>
            </a:r>
          </a:p>
        </p:txBody>
      </p:sp>
      <p:sp>
        <p:nvSpPr>
          <p:cNvPr id="5" name="スライド番号プレースホルダー 4">
            <a:extLst>
              <a:ext uri="{FF2B5EF4-FFF2-40B4-BE49-F238E27FC236}">
                <a16:creationId xmlns:a16="http://schemas.microsoft.com/office/drawing/2014/main" id="{36F92E9A-2B0F-C266-6C74-307197E84CA5}"/>
              </a:ext>
            </a:extLst>
          </p:cNvPr>
          <p:cNvSpPr>
            <a:spLocks noGrp="1"/>
          </p:cNvSpPr>
          <p:nvPr>
            <p:ph type="sldNum" sz="quarter" idx="12"/>
          </p:nvPr>
        </p:nvSpPr>
        <p:spPr/>
        <p:txBody>
          <a:bodyPr/>
          <a:lstStyle/>
          <a:p>
            <a:fld id="{99A20FFF-7C78-4B88-A2E4-FB53FE2513C1}" type="slidenum">
              <a:rPr kumimoji="1" lang="ja-JP" altLang="en-US" smtClean="0"/>
              <a:t>8</a:t>
            </a:fld>
            <a:endParaRPr kumimoji="1" lang="ja-JP" altLang="en-US"/>
          </a:p>
        </p:txBody>
      </p:sp>
      <p:sp>
        <p:nvSpPr>
          <p:cNvPr id="4" name="テキスト ボックス 3">
            <a:extLst>
              <a:ext uri="{FF2B5EF4-FFF2-40B4-BE49-F238E27FC236}">
                <a16:creationId xmlns:a16="http://schemas.microsoft.com/office/drawing/2014/main" id="{EDD1B178-7F54-5A50-79D6-0C16D6050F31}"/>
              </a:ext>
            </a:extLst>
          </p:cNvPr>
          <p:cNvSpPr txBox="1"/>
          <p:nvPr/>
        </p:nvSpPr>
        <p:spPr>
          <a:xfrm>
            <a:off x="2250141" y="1151530"/>
            <a:ext cx="7844117" cy="646331"/>
          </a:xfrm>
          <a:prstGeom prst="rect">
            <a:avLst/>
          </a:prstGeom>
          <a:noFill/>
        </p:spPr>
        <p:txBody>
          <a:bodyPr wrap="square">
            <a:spAutoFit/>
          </a:bodyPr>
          <a:lstStyle/>
          <a:p>
            <a:r>
              <a:rPr lang="ja-JP" altLang="en-US" dirty="0">
                <a:solidFill>
                  <a:srgbClr val="FF0000"/>
                </a:solidFill>
              </a:rPr>
              <a:t>申請する補助期間（１年度または最大２年度）に応じて、</a:t>
            </a:r>
            <a:br>
              <a:rPr lang="en-US" altLang="ja-JP" dirty="0">
                <a:solidFill>
                  <a:srgbClr val="FF0000"/>
                </a:solidFill>
              </a:rPr>
            </a:br>
            <a:r>
              <a:rPr lang="ja-JP" altLang="en-US" dirty="0">
                <a:solidFill>
                  <a:srgbClr val="FF0000"/>
                </a:solidFill>
              </a:rPr>
              <a:t>各年度における実施体制を記載してください。</a:t>
            </a:r>
          </a:p>
        </p:txBody>
      </p:sp>
    </p:spTree>
    <p:extLst>
      <p:ext uri="{BB962C8B-B14F-4D97-AF65-F5344CB8AC3E}">
        <p14:creationId xmlns:p14="http://schemas.microsoft.com/office/powerpoint/2010/main" val="2564540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A8AD5-A0BE-C61E-1196-4E53598E42F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6BF33AA-1EEB-D4D2-40CB-746C35009122}"/>
              </a:ext>
            </a:extLst>
          </p:cNvPr>
          <p:cNvSpPr>
            <a:spLocks noGrp="1"/>
          </p:cNvSpPr>
          <p:nvPr>
            <p:ph type="title"/>
          </p:nvPr>
        </p:nvSpPr>
        <p:spPr>
          <a:xfrm>
            <a:off x="0" y="0"/>
            <a:ext cx="12192000" cy="720000"/>
          </a:xfrm>
          <a:noFill/>
        </p:spPr>
        <p:txBody>
          <a:bodyPr>
            <a:normAutofit/>
          </a:bodyPr>
          <a:lstStyle/>
          <a:p>
            <a:pPr algn="l"/>
            <a:r>
              <a:rPr lang="ja-JP" altLang="en-US" sz="2400" b="1" dirty="0">
                <a:latin typeface="+mn-ea"/>
                <a:ea typeface="+mn-ea"/>
              </a:rPr>
              <a:t>８．プロジェクトの実施スケジュール</a:t>
            </a:r>
          </a:p>
        </p:txBody>
      </p:sp>
      <p:sp>
        <p:nvSpPr>
          <p:cNvPr id="5" name="スライド番号プレースホルダー 4">
            <a:extLst>
              <a:ext uri="{FF2B5EF4-FFF2-40B4-BE49-F238E27FC236}">
                <a16:creationId xmlns:a16="http://schemas.microsoft.com/office/drawing/2014/main" id="{51DB5E61-94A6-D246-4EB1-AB385ECD7004}"/>
              </a:ext>
            </a:extLst>
          </p:cNvPr>
          <p:cNvSpPr>
            <a:spLocks noGrp="1"/>
          </p:cNvSpPr>
          <p:nvPr>
            <p:ph type="sldNum" sz="quarter" idx="12"/>
          </p:nvPr>
        </p:nvSpPr>
        <p:spPr/>
        <p:txBody>
          <a:bodyPr/>
          <a:lstStyle/>
          <a:p>
            <a:fld id="{99A20FFF-7C78-4B88-A2E4-FB53FE2513C1}" type="slidenum">
              <a:rPr kumimoji="1" lang="ja-JP" altLang="en-US" smtClean="0"/>
              <a:t>9</a:t>
            </a:fld>
            <a:endParaRPr kumimoji="1" lang="ja-JP" altLang="en-US"/>
          </a:p>
        </p:txBody>
      </p:sp>
      <p:sp>
        <p:nvSpPr>
          <p:cNvPr id="4" name="テキスト ボックス 3">
            <a:extLst>
              <a:ext uri="{FF2B5EF4-FFF2-40B4-BE49-F238E27FC236}">
                <a16:creationId xmlns:a16="http://schemas.microsoft.com/office/drawing/2014/main" id="{BEEB40EA-A8DC-CE70-8E18-CF2FAB55742F}"/>
              </a:ext>
            </a:extLst>
          </p:cNvPr>
          <p:cNvSpPr txBox="1"/>
          <p:nvPr/>
        </p:nvSpPr>
        <p:spPr>
          <a:xfrm>
            <a:off x="732864" y="1034988"/>
            <a:ext cx="10078571" cy="369332"/>
          </a:xfrm>
          <a:prstGeom prst="rect">
            <a:avLst/>
          </a:prstGeom>
          <a:noFill/>
        </p:spPr>
        <p:txBody>
          <a:bodyPr wrap="square">
            <a:spAutoFit/>
          </a:bodyPr>
          <a:lstStyle/>
          <a:p>
            <a:pPr algn="just">
              <a:buNone/>
            </a:pPr>
            <a:r>
              <a:rPr lang="ja-JP" altLang="ja-JP" sz="1800" kern="100" dirty="0">
                <a:solidFill>
                  <a:srgbClr val="FF0000"/>
                </a:solidFill>
                <a:effectLst/>
                <a:latin typeface="+mn-ea"/>
                <a:cs typeface="Times New Roman" panose="02020603050405020304" pitchFamily="18" charset="0"/>
              </a:rPr>
              <a:t>申請する補助期間（１年度又は最大２年度）に応じて、実施スケジュールを</a:t>
            </a:r>
            <a:r>
              <a:rPr lang="ja-JP" altLang="en-US" sz="1800" kern="100" dirty="0">
                <a:solidFill>
                  <a:srgbClr val="FF0000"/>
                </a:solidFill>
                <a:effectLst/>
                <a:latin typeface="+mn-ea"/>
                <a:cs typeface="Times New Roman" panose="02020603050405020304" pitchFamily="18" charset="0"/>
              </a:rPr>
              <a:t>記載</a:t>
            </a:r>
            <a:r>
              <a:rPr lang="ja-JP" altLang="ja-JP" sz="1800" kern="100" dirty="0">
                <a:solidFill>
                  <a:srgbClr val="FF0000"/>
                </a:solidFill>
                <a:effectLst/>
                <a:latin typeface="+mn-ea"/>
                <a:cs typeface="Times New Roman" panose="02020603050405020304" pitchFamily="18" charset="0"/>
              </a:rPr>
              <a:t>してください。</a:t>
            </a:r>
            <a:endParaRPr lang="ja-JP" altLang="ja-JP" sz="1600" kern="100" dirty="0">
              <a:solidFill>
                <a:srgbClr val="FF0000"/>
              </a:solidFill>
              <a:effectLst/>
              <a:latin typeface="+mn-ea"/>
              <a:cs typeface="Times New Roman" panose="02020603050405020304" pitchFamily="18" charset="0"/>
            </a:endParaRPr>
          </a:p>
        </p:txBody>
      </p:sp>
    </p:spTree>
    <p:extLst>
      <p:ext uri="{BB962C8B-B14F-4D97-AF65-F5344CB8AC3E}">
        <p14:creationId xmlns:p14="http://schemas.microsoft.com/office/powerpoint/2010/main" val="427214417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236</TotalTime>
  <Words>545</Words>
  <PresentationFormat>ワイド画面</PresentationFormat>
  <Paragraphs>50</Paragraphs>
  <Slides>10</Slides>
  <Notes>6</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10</vt:i4>
      </vt:variant>
    </vt:vector>
  </HeadingPairs>
  <TitlesOfParts>
    <vt:vector size="14" baseType="lpstr">
      <vt:lpstr>游ゴシック</vt:lpstr>
      <vt:lpstr>游ゴシック Light</vt:lpstr>
      <vt:lpstr>Arial</vt:lpstr>
      <vt:lpstr>Office テーマ</vt:lpstr>
      <vt:lpstr>PowerPoint プレゼンテーション</vt:lpstr>
      <vt:lpstr>１．事業概要</vt:lpstr>
      <vt:lpstr>２．目指す事業の概要とビジネスモデル</vt:lpstr>
      <vt:lpstr>３．活用する大学等の研究成果</vt:lpstr>
      <vt:lpstr>４．事業化に向けた課題</vt:lpstr>
      <vt:lpstr>５．プロジェクトの実施内容・成果目標</vt:lpstr>
      <vt:lpstr>６．事業化までのロードマップ</vt:lpstr>
      <vt:lpstr>７．プロジェクトの実施体制</vt:lpstr>
      <vt:lpstr>８．プロジェクトの実施スケジュール</vt:lpstr>
      <vt:lpstr>９．沖縄県の産業振興への寄与</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2026-04-21T07:46:25Z</cp:lastPrinted>
  <dcterms:created xsi:type="dcterms:W3CDTF">2024-01-10T08:20:50Z</dcterms:created>
  <dcterms:modified xsi:type="dcterms:W3CDTF">2026-04-21T08:34:17Z</dcterms:modified>
</cp:coreProperties>
</file>